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5" r:id="rId2"/>
    <p:sldId id="256" r:id="rId3"/>
    <p:sldId id="276" r:id="rId4"/>
    <p:sldId id="277"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80" r:id="rId23"/>
    <p:sldId id="278" r:id="rId24"/>
    <p:sldId id="279" r:id="rId25"/>
    <p:sldId id="27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3/4/2023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3/4/2023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828800" y="381000"/>
            <a:ext cx="6172200" cy="1066800"/>
          </a:xfrm>
        </p:spPr>
        <p:txBody>
          <a:bodyPr>
            <a:normAutofit fontScale="90000"/>
          </a:bodyPr>
          <a:lstStyle/>
          <a:p>
            <a:pPr algn="ctr"/>
            <a:r>
              <a:rPr lang="en-US" sz="3100" dirty="0" smtClean="0">
                <a:latin typeface="Book Antiqua" panose="02040602050305030304" pitchFamily="18" charset="0"/>
              </a:rPr>
              <a:t>RUNGTA COLLEGE OF DENTAL SCIENCES &amp; RESEARCH </a:t>
            </a:r>
            <a:r>
              <a:rPr lang="en-US" sz="3200" dirty="0" smtClean="0">
                <a:latin typeface="Book Antiqua" panose="02040602050305030304" pitchFamily="18" charset="0"/>
              </a:rPr>
              <a:t/>
            </a:r>
            <a:br>
              <a:rPr lang="en-US" sz="3200" dirty="0" smtClean="0">
                <a:latin typeface="Book Antiqua" panose="02040602050305030304" pitchFamily="18" charset="0"/>
              </a:rPr>
            </a:br>
            <a:endParaRPr lang="en-US" dirty="0"/>
          </a:p>
        </p:txBody>
      </p:sp>
      <p:sp>
        <p:nvSpPr>
          <p:cNvPr id="5" name="Subtitle 4"/>
          <p:cNvSpPr>
            <a:spLocks noGrp="1"/>
          </p:cNvSpPr>
          <p:nvPr>
            <p:ph type="subTitle" idx="1"/>
          </p:nvPr>
        </p:nvSpPr>
        <p:spPr>
          <a:xfrm>
            <a:off x="2743200" y="3200400"/>
            <a:ext cx="6172200" cy="1193322"/>
          </a:xfrm>
        </p:spPr>
        <p:txBody>
          <a:bodyPr>
            <a:noAutofit/>
          </a:bodyPr>
          <a:lstStyle/>
          <a:p>
            <a:r>
              <a:rPr lang="en-US" dirty="0" smtClean="0"/>
              <a:t>DISEASES OF PERIODONTIUM</a:t>
            </a:r>
            <a:endParaRPr lang="en-US" sz="2800" dirty="0"/>
          </a:p>
        </p:txBody>
      </p:sp>
      <p:pic>
        <p:nvPicPr>
          <p:cNvPr id="6" name="Picture 5"/>
          <p:cNvPicPr>
            <a:picLocks noChangeAspect="1"/>
          </p:cNvPicPr>
          <p:nvPr/>
        </p:nvPicPr>
        <p:blipFill rotWithShape="1">
          <a:blip r:embed="rId2">
            <a:extLst>
              <a:ext uri="{28A0092B-C50C-407E-A947-70E740481C1C}">
                <a14:useLocalDpi xmlns:a14="http://schemas.microsoft.com/office/drawing/2010/main" xmlns="" val="0"/>
              </a:ext>
            </a:extLst>
          </a:blip>
          <a:srcRect l="15781" r="15781"/>
          <a:stretch/>
        </p:blipFill>
        <p:spPr>
          <a:xfrm>
            <a:off x="0" y="0"/>
            <a:ext cx="1874520" cy="2114550"/>
          </a:xfrm>
          <a:prstGeom prst="rect">
            <a:avLst/>
          </a:prstGeom>
        </p:spPr>
      </p:pic>
      <p:sp>
        <p:nvSpPr>
          <p:cNvPr id="7" name="Rectangle 6"/>
          <p:cNvSpPr/>
          <p:nvPr/>
        </p:nvSpPr>
        <p:spPr>
          <a:xfrm>
            <a:off x="0" y="2286000"/>
            <a:ext cx="3855543" cy="523220"/>
          </a:xfrm>
          <a:prstGeom prst="rect">
            <a:avLst/>
          </a:prstGeom>
        </p:spPr>
        <p:txBody>
          <a:bodyPr wrap="none">
            <a:spAutoFit/>
          </a:bodyPr>
          <a:lstStyle/>
          <a:p>
            <a:r>
              <a:rPr lang="en-US" sz="2800" dirty="0" smtClean="0">
                <a:latin typeface="Book Antiqua" panose="02040602050305030304" pitchFamily="18" charset="0"/>
              </a:rPr>
              <a:t>TITLE OF THE TOPIC </a:t>
            </a:r>
            <a:endParaRPr lang="en-US" sz="2800" dirty="0">
              <a:latin typeface="Book Antiqua" panose="02040602050305030304" pitchFamily="18" charset="0"/>
            </a:endParaRPr>
          </a:p>
        </p:txBody>
      </p:sp>
      <p:sp>
        <p:nvSpPr>
          <p:cNvPr id="8" name="Rectangle 7"/>
          <p:cNvSpPr/>
          <p:nvPr/>
        </p:nvSpPr>
        <p:spPr>
          <a:xfrm>
            <a:off x="762000" y="5257800"/>
            <a:ext cx="8915400" cy="830997"/>
          </a:xfrm>
          <a:prstGeom prst="rect">
            <a:avLst/>
          </a:prstGeom>
        </p:spPr>
        <p:txBody>
          <a:bodyPr wrap="square">
            <a:spAutoFit/>
          </a:bodyPr>
          <a:lstStyle/>
          <a:p>
            <a:pPr algn="ctr"/>
            <a:r>
              <a:rPr lang="en-US" sz="2400" b="1" dirty="0" smtClean="0">
                <a:latin typeface="Book Antiqua" panose="02040602050305030304" pitchFamily="18" charset="0"/>
              </a:rPr>
              <a:t>DEPARTMENT OF ORAL PATHOLOGY &amp; MICROBIOLOGY   </a:t>
            </a:r>
            <a:endParaRPr lang="en-US" sz="2400" b="1" dirty="0">
              <a:latin typeface="Book Antiqua" panose="0204060205030503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4294967295"/>
          </p:nvPr>
        </p:nvPicPr>
        <p:blipFill>
          <a:blip r:embed="rId2"/>
          <a:srcRect/>
          <a:stretch>
            <a:fillRect/>
          </a:stretch>
        </p:blipFill>
        <p:spPr bwMode="auto">
          <a:xfrm>
            <a:off x="2209800" y="1752600"/>
            <a:ext cx="5334000" cy="3802063"/>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1"/>
                </a:solidFill>
              </a:rPr>
              <a:t>Treatment of Periodontal Disease</a:t>
            </a:r>
            <a:endParaRPr lang="en-US" dirty="0">
              <a:solidFill>
                <a:schemeClr val="bg1"/>
              </a:solidFill>
            </a:endParaRPr>
          </a:p>
        </p:txBody>
      </p:sp>
      <p:sp>
        <p:nvSpPr>
          <p:cNvPr id="3" name="Content Placeholder 2"/>
          <p:cNvSpPr>
            <a:spLocks noGrp="1"/>
          </p:cNvSpPr>
          <p:nvPr>
            <p:ph idx="1"/>
          </p:nvPr>
        </p:nvSpPr>
        <p:spPr/>
        <p:txBody>
          <a:bodyPr/>
          <a:lstStyle/>
          <a:p>
            <a:endParaRPr lang="en-US" dirty="0" smtClean="0"/>
          </a:p>
          <a:p>
            <a:r>
              <a:rPr lang="en-US" b="1" dirty="0" smtClean="0">
                <a:solidFill>
                  <a:schemeClr val="bg1"/>
                </a:solidFill>
              </a:rPr>
              <a:t>Deep Cleaning (</a:t>
            </a:r>
            <a:r>
              <a:rPr lang="en-US" b="1" dirty="0" err="1" smtClean="0">
                <a:solidFill>
                  <a:schemeClr val="bg1"/>
                </a:solidFill>
              </a:rPr>
              <a:t>Scalling</a:t>
            </a:r>
            <a:r>
              <a:rPr lang="en-US" b="1" dirty="0" smtClean="0">
                <a:solidFill>
                  <a:schemeClr val="bg1"/>
                </a:solidFill>
              </a:rPr>
              <a:t> and Root Planning) </a:t>
            </a:r>
          </a:p>
          <a:p>
            <a:endParaRPr lang="en-US" b="1" dirty="0" smtClean="0">
              <a:solidFill>
                <a:schemeClr val="bg1"/>
              </a:solidFill>
            </a:endParaRPr>
          </a:p>
          <a:p>
            <a:r>
              <a:rPr lang="en-US" b="1" dirty="0" smtClean="0">
                <a:solidFill>
                  <a:schemeClr val="bg1"/>
                </a:solidFill>
              </a:rPr>
              <a:t> Medications </a:t>
            </a:r>
          </a:p>
          <a:p>
            <a:endParaRPr lang="en-US" b="1" dirty="0" smtClean="0">
              <a:solidFill>
                <a:schemeClr val="bg1"/>
              </a:solidFill>
            </a:endParaRPr>
          </a:p>
          <a:p>
            <a:r>
              <a:rPr lang="en-US" b="1" dirty="0" smtClean="0">
                <a:solidFill>
                  <a:schemeClr val="bg1"/>
                </a:solidFill>
              </a:rPr>
              <a:t>Surgical </a:t>
            </a:r>
            <a:r>
              <a:rPr lang="en-US" b="1" dirty="0" err="1" smtClean="0">
                <a:solidFill>
                  <a:schemeClr val="bg1"/>
                </a:solidFill>
              </a:rPr>
              <a:t>Treatement</a:t>
            </a:r>
            <a:endParaRPr lang="en-US" b="1"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28600"/>
            <a:ext cx="9144000" cy="6248400"/>
          </a:xfrm>
        </p:spPr>
        <p:txBody>
          <a:bodyPr>
            <a:normAutofit fontScale="85000" lnSpcReduction="20000"/>
          </a:bodyPr>
          <a:lstStyle/>
          <a:p>
            <a:r>
              <a:rPr lang="en-US" sz="3300" b="1" i="1" dirty="0" smtClean="0">
                <a:solidFill>
                  <a:schemeClr val="bg1"/>
                </a:solidFill>
              </a:rPr>
              <a:t>Deep Cleaning (</a:t>
            </a:r>
            <a:r>
              <a:rPr lang="en-US" sz="3300" b="1" i="1" dirty="0" err="1" smtClean="0">
                <a:solidFill>
                  <a:schemeClr val="bg1"/>
                </a:solidFill>
              </a:rPr>
              <a:t>Scalling</a:t>
            </a:r>
            <a:r>
              <a:rPr lang="en-US" sz="3300" b="1" i="1" dirty="0" smtClean="0">
                <a:solidFill>
                  <a:schemeClr val="bg1"/>
                </a:solidFill>
              </a:rPr>
              <a:t> and Root Planning</a:t>
            </a:r>
            <a:r>
              <a:rPr lang="en-US" b="1" dirty="0" smtClean="0">
                <a:solidFill>
                  <a:schemeClr val="bg1"/>
                </a:solidFill>
              </a:rPr>
              <a:t>) </a:t>
            </a:r>
          </a:p>
          <a:p>
            <a:pPr>
              <a:buNone/>
            </a:pPr>
            <a:endParaRPr lang="en-US" b="1" dirty="0" smtClean="0">
              <a:solidFill>
                <a:schemeClr val="bg1"/>
              </a:solidFill>
            </a:endParaRPr>
          </a:p>
          <a:p>
            <a:r>
              <a:rPr lang="en-US" b="1" dirty="0" smtClean="0">
                <a:solidFill>
                  <a:schemeClr val="bg1"/>
                </a:solidFill>
              </a:rPr>
              <a:t>The dentist, </a:t>
            </a:r>
            <a:r>
              <a:rPr lang="en-US" b="1" dirty="0" err="1" smtClean="0">
                <a:solidFill>
                  <a:schemeClr val="bg1"/>
                </a:solidFill>
              </a:rPr>
              <a:t>periodontist</a:t>
            </a:r>
            <a:r>
              <a:rPr lang="en-US" b="1" dirty="0" smtClean="0">
                <a:solidFill>
                  <a:schemeClr val="bg1"/>
                </a:solidFill>
              </a:rPr>
              <a:t>, or dental hygienist removes the plaque through a deep-cleaning method called scaling and root </a:t>
            </a:r>
            <a:r>
              <a:rPr lang="en-US" b="1" dirty="0" err="1" smtClean="0">
                <a:solidFill>
                  <a:schemeClr val="bg1"/>
                </a:solidFill>
              </a:rPr>
              <a:t>planing</a:t>
            </a:r>
            <a:r>
              <a:rPr lang="en-US" b="1" dirty="0" smtClean="0">
                <a:solidFill>
                  <a:schemeClr val="bg1"/>
                </a:solidFill>
              </a:rPr>
              <a:t>.</a:t>
            </a:r>
          </a:p>
          <a:p>
            <a:pPr>
              <a:buNone/>
            </a:pPr>
            <a:r>
              <a:rPr lang="en-US" b="1" dirty="0" smtClean="0">
                <a:solidFill>
                  <a:schemeClr val="bg1"/>
                </a:solidFill>
              </a:rPr>
              <a:t> </a:t>
            </a:r>
          </a:p>
          <a:p>
            <a:r>
              <a:rPr lang="en-US" b="1" dirty="0" smtClean="0">
                <a:solidFill>
                  <a:schemeClr val="bg1"/>
                </a:solidFill>
              </a:rPr>
              <a:t>Scaling means scraping off the tartar from above and below the gum line.</a:t>
            </a:r>
          </a:p>
          <a:p>
            <a:pPr>
              <a:buNone/>
            </a:pPr>
            <a:r>
              <a:rPr lang="en-US" b="1" dirty="0" smtClean="0">
                <a:solidFill>
                  <a:schemeClr val="bg1"/>
                </a:solidFill>
              </a:rPr>
              <a:t> </a:t>
            </a:r>
          </a:p>
          <a:p>
            <a:r>
              <a:rPr lang="en-US" b="1" dirty="0" smtClean="0">
                <a:solidFill>
                  <a:schemeClr val="bg1"/>
                </a:solidFill>
              </a:rPr>
              <a:t>Root </a:t>
            </a:r>
            <a:r>
              <a:rPr lang="en-US" b="1" dirty="0" err="1" smtClean="0">
                <a:solidFill>
                  <a:schemeClr val="bg1"/>
                </a:solidFill>
              </a:rPr>
              <a:t>planing</a:t>
            </a:r>
            <a:r>
              <a:rPr lang="en-US" b="1" dirty="0" smtClean="0">
                <a:solidFill>
                  <a:schemeClr val="bg1"/>
                </a:solidFill>
              </a:rPr>
              <a:t> gets rid of rough spots on the tooth root where the germs gather, and helps remove bacteria that contribute to the disease.</a:t>
            </a:r>
          </a:p>
          <a:p>
            <a:pPr>
              <a:buNone/>
            </a:pPr>
            <a:r>
              <a:rPr lang="en-US" b="1" dirty="0" smtClean="0">
                <a:solidFill>
                  <a:schemeClr val="bg1"/>
                </a:solidFill>
              </a:rPr>
              <a:t> </a:t>
            </a:r>
          </a:p>
          <a:p>
            <a:r>
              <a:rPr lang="en-US" b="1" dirty="0" smtClean="0">
                <a:solidFill>
                  <a:schemeClr val="bg1"/>
                </a:solidFill>
              </a:rPr>
              <a:t>In some cases a laser may be used to remove plaque and tartar. This procedure can result in less bleeding, swelling, and discomfort compared to traditional deep cleaning methods.</a:t>
            </a:r>
            <a:endParaRPr lang="en-US" b="1"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Medications  Prescription antimicrobial </a:t>
            </a:r>
            <a:r>
              <a:rPr lang="en-US" dirty="0" err="1" smtClean="0"/>
              <a:t>mouthrinse</a:t>
            </a:r>
            <a:r>
              <a:rPr lang="en-US" dirty="0" smtClean="0"/>
              <a:t>  A prescription </a:t>
            </a:r>
            <a:r>
              <a:rPr lang="en-US" dirty="0" err="1" smtClean="0"/>
              <a:t>mouthrinse</a:t>
            </a:r>
            <a:r>
              <a:rPr lang="en-US" dirty="0" smtClean="0"/>
              <a:t> containing an antimicrobial called </a:t>
            </a:r>
            <a:r>
              <a:rPr lang="en-US" dirty="0" err="1" smtClean="0"/>
              <a:t>chlorhexidine</a:t>
            </a:r>
            <a:r>
              <a:rPr lang="en-US" dirty="0" smtClean="0"/>
              <a:t>  To control bacteria when treating gingivitis and after gum surgery  It’s used like a regular mouthwash.  Antiseptic chip  A tiny piece of gelatin filled with the medicine </a:t>
            </a:r>
            <a:r>
              <a:rPr lang="en-US" dirty="0" err="1" smtClean="0"/>
              <a:t>chlorhexidine</a:t>
            </a:r>
            <a:r>
              <a:rPr lang="en-US" dirty="0" smtClean="0"/>
              <a:t>  To control bacteria and reduce the size of periodontal pockets  After root </a:t>
            </a:r>
            <a:r>
              <a:rPr lang="en-US" dirty="0" err="1" smtClean="0"/>
              <a:t>planing</a:t>
            </a:r>
            <a:r>
              <a:rPr lang="en-US" dirty="0" smtClean="0"/>
              <a:t>, it’s placed in the pockets where the medicine is slowly released over time.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40804"/>
            <a:ext cx="9144000" cy="6617196"/>
          </a:xfrm>
          <a:prstGeom prst="rect">
            <a:avLst/>
          </a:prstGeom>
        </p:spPr>
        <p:txBody>
          <a:bodyPr wrap="square">
            <a:spAutoFit/>
          </a:bodyPr>
          <a:lstStyle/>
          <a:p>
            <a:r>
              <a:rPr lang="en-US" sz="3200" b="1" i="1" dirty="0" smtClean="0">
                <a:solidFill>
                  <a:schemeClr val="bg1"/>
                </a:solidFill>
              </a:rPr>
              <a:t>Medications</a:t>
            </a:r>
            <a:r>
              <a:rPr lang="en-US" sz="2800" b="1" dirty="0" smtClean="0">
                <a:solidFill>
                  <a:schemeClr val="bg1"/>
                </a:solidFill>
              </a:rPr>
              <a:t> </a:t>
            </a:r>
          </a:p>
          <a:p>
            <a:endParaRPr lang="en-US" sz="2800" b="1" dirty="0" smtClean="0">
              <a:solidFill>
                <a:schemeClr val="bg1"/>
              </a:solidFill>
            </a:endParaRPr>
          </a:p>
          <a:p>
            <a:pPr>
              <a:buFont typeface="Wingdings" pitchFamily="2" charset="2"/>
              <a:buChar char="Ø"/>
            </a:pPr>
            <a:r>
              <a:rPr lang="en-US" sz="2800" b="1" dirty="0" smtClean="0"/>
              <a:t> Prescription antimicrobial </a:t>
            </a:r>
            <a:r>
              <a:rPr lang="en-US" sz="2800" b="1" dirty="0" err="1" smtClean="0"/>
              <a:t>mouthrinse</a:t>
            </a:r>
            <a:r>
              <a:rPr lang="en-US" sz="2800" b="1" dirty="0" smtClean="0"/>
              <a:t> </a:t>
            </a:r>
          </a:p>
          <a:p>
            <a:pPr>
              <a:buFont typeface="Arial" pitchFamily="34" charset="0"/>
              <a:buChar char="•"/>
            </a:pPr>
            <a:r>
              <a:rPr lang="en-US" sz="2800" b="1" dirty="0" smtClean="0">
                <a:solidFill>
                  <a:schemeClr val="bg1"/>
                </a:solidFill>
              </a:rPr>
              <a:t>A prescription </a:t>
            </a:r>
            <a:r>
              <a:rPr lang="en-US" sz="2800" b="1" dirty="0" err="1" smtClean="0">
                <a:solidFill>
                  <a:schemeClr val="bg1"/>
                </a:solidFill>
              </a:rPr>
              <a:t>mouthrinse</a:t>
            </a:r>
            <a:r>
              <a:rPr lang="en-US" sz="2800" b="1" dirty="0" smtClean="0">
                <a:solidFill>
                  <a:schemeClr val="bg1"/>
                </a:solidFill>
              </a:rPr>
              <a:t> containing an antimicrobial called </a:t>
            </a:r>
            <a:r>
              <a:rPr lang="en-US" sz="2800" b="1" dirty="0" err="1" smtClean="0">
                <a:solidFill>
                  <a:schemeClr val="bg1"/>
                </a:solidFill>
              </a:rPr>
              <a:t>chlorhexidine</a:t>
            </a:r>
            <a:r>
              <a:rPr lang="en-US" sz="2800" b="1" dirty="0" smtClean="0">
                <a:solidFill>
                  <a:schemeClr val="bg1"/>
                </a:solidFill>
              </a:rPr>
              <a:t> </a:t>
            </a:r>
          </a:p>
          <a:p>
            <a:pPr>
              <a:buFont typeface="Arial" pitchFamily="34" charset="0"/>
              <a:buChar char="•"/>
            </a:pPr>
            <a:r>
              <a:rPr lang="en-US" sz="2800" b="1" dirty="0" smtClean="0">
                <a:solidFill>
                  <a:schemeClr val="bg1"/>
                </a:solidFill>
              </a:rPr>
              <a:t>To control bacteria when treating gingivitis and after gum surgery </a:t>
            </a:r>
          </a:p>
          <a:p>
            <a:pPr>
              <a:buFont typeface="Arial" pitchFamily="34" charset="0"/>
              <a:buChar char="•"/>
            </a:pPr>
            <a:r>
              <a:rPr lang="en-US" sz="2800" b="1" dirty="0" smtClean="0">
                <a:solidFill>
                  <a:schemeClr val="bg1"/>
                </a:solidFill>
              </a:rPr>
              <a:t>It’s used like a regular mouthwash. </a:t>
            </a:r>
          </a:p>
          <a:p>
            <a:pPr>
              <a:buFont typeface="Wingdings" pitchFamily="2" charset="2"/>
              <a:buChar char="Ø"/>
            </a:pPr>
            <a:r>
              <a:rPr lang="en-US" sz="2800" b="1" dirty="0" smtClean="0"/>
              <a:t>Antiseptic chip</a:t>
            </a:r>
          </a:p>
          <a:p>
            <a:pPr>
              <a:buFont typeface="Arial" pitchFamily="34" charset="0"/>
              <a:buChar char="•"/>
            </a:pPr>
            <a:r>
              <a:rPr lang="en-US" sz="2800" b="1" dirty="0" smtClean="0">
                <a:solidFill>
                  <a:schemeClr val="bg1"/>
                </a:solidFill>
              </a:rPr>
              <a:t> A tiny piece of gelatin filled with the medicine </a:t>
            </a:r>
            <a:r>
              <a:rPr lang="en-US" sz="2800" b="1" dirty="0" err="1" smtClean="0">
                <a:solidFill>
                  <a:schemeClr val="bg1"/>
                </a:solidFill>
              </a:rPr>
              <a:t>chlorhexidine</a:t>
            </a:r>
            <a:endParaRPr lang="en-US" sz="2800" b="1" dirty="0" smtClean="0">
              <a:solidFill>
                <a:schemeClr val="bg1"/>
              </a:solidFill>
            </a:endParaRPr>
          </a:p>
          <a:p>
            <a:pPr>
              <a:buFont typeface="Arial" pitchFamily="34" charset="0"/>
              <a:buChar char="•"/>
            </a:pPr>
            <a:r>
              <a:rPr lang="en-US" sz="2800" b="1" dirty="0" smtClean="0">
                <a:solidFill>
                  <a:schemeClr val="bg1"/>
                </a:solidFill>
              </a:rPr>
              <a:t> To control bacteria and reduce the size of periodontal pockets </a:t>
            </a:r>
          </a:p>
          <a:p>
            <a:pPr>
              <a:buFont typeface="Arial" pitchFamily="34" charset="0"/>
              <a:buChar char="•"/>
            </a:pPr>
            <a:r>
              <a:rPr lang="en-US" sz="2800" b="1" dirty="0" smtClean="0">
                <a:solidFill>
                  <a:schemeClr val="bg1"/>
                </a:solidFill>
              </a:rPr>
              <a:t>After root </a:t>
            </a:r>
            <a:r>
              <a:rPr lang="en-US" sz="2800" b="1" dirty="0" err="1" smtClean="0">
                <a:solidFill>
                  <a:schemeClr val="bg1"/>
                </a:solidFill>
              </a:rPr>
              <a:t>planing</a:t>
            </a:r>
            <a:r>
              <a:rPr lang="en-US" sz="2800" b="1" dirty="0" smtClean="0">
                <a:solidFill>
                  <a:schemeClr val="bg1"/>
                </a:solidFill>
              </a:rPr>
              <a:t>, it’s placed in the pockets where the medicine is slowly released over time.</a:t>
            </a:r>
            <a:endParaRPr lang="en-US" sz="2800" b="1"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4294967295"/>
          </p:nvPr>
        </p:nvSpPr>
        <p:spPr>
          <a:xfrm>
            <a:off x="0" y="609600"/>
            <a:ext cx="8610600" cy="5699125"/>
          </a:xfrm>
        </p:spPr>
        <p:txBody>
          <a:bodyPr>
            <a:normAutofit fontScale="92500" lnSpcReduction="20000"/>
          </a:bodyPr>
          <a:lstStyle/>
          <a:p>
            <a:pPr>
              <a:buFont typeface="Wingdings" pitchFamily="2" charset="2"/>
              <a:buChar char="Ø"/>
            </a:pPr>
            <a:r>
              <a:rPr lang="en-US" b="1" dirty="0" smtClean="0"/>
              <a:t>Antibiotic gel</a:t>
            </a:r>
          </a:p>
          <a:p>
            <a:r>
              <a:rPr lang="en-US" b="1" dirty="0" smtClean="0">
                <a:solidFill>
                  <a:schemeClr val="bg1"/>
                </a:solidFill>
              </a:rPr>
              <a:t>A gel that contains the antibiotic </a:t>
            </a:r>
            <a:r>
              <a:rPr lang="en-US" b="1" dirty="0" err="1" smtClean="0">
                <a:solidFill>
                  <a:schemeClr val="bg1"/>
                </a:solidFill>
              </a:rPr>
              <a:t>doxycycline</a:t>
            </a:r>
            <a:r>
              <a:rPr lang="en-US" b="1" dirty="0" smtClean="0">
                <a:solidFill>
                  <a:schemeClr val="bg1"/>
                </a:solidFill>
              </a:rPr>
              <a:t> </a:t>
            </a:r>
          </a:p>
          <a:p>
            <a:r>
              <a:rPr lang="en-US" b="1" dirty="0" smtClean="0">
                <a:solidFill>
                  <a:schemeClr val="bg1"/>
                </a:solidFill>
              </a:rPr>
              <a:t>To control bacteria and reduce the size of periodontal pockets </a:t>
            </a:r>
          </a:p>
          <a:p>
            <a:r>
              <a:rPr lang="en-US" b="1" dirty="0" smtClean="0">
                <a:solidFill>
                  <a:schemeClr val="bg1"/>
                </a:solidFill>
              </a:rPr>
              <a:t>The </a:t>
            </a:r>
            <a:r>
              <a:rPr lang="en-US" b="1" dirty="0" err="1" smtClean="0">
                <a:solidFill>
                  <a:schemeClr val="bg1"/>
                </a:solidFill>
              </a:rPr>
              <a:t>periodontist</a:t>
            </a:r>
            <a:r>
              <a:rPr lang="en-US" b="1" dirty="0" smtClean="0">
                <a:solidFill>
                  <a:schemeClr val="bg1"/>
                </a:solidFill>
              </a:rPr>
              <a:t> puts it in the pockets after scaling and root </a:t>
            </a:r>
            <a:r>
              <a:rPr lang="en-US" b="1" dirty="0" err="1" smtClean="0">
                <a:solidFill>
                  <a:schemeClr val="bg1"/>
                </a:solidFill>
              </a:rPr>
              <a:t>planing</a:t>
            </a:r>
            <a:r>
              <a:rPr lang="en-US" b="1" dirty="0" smtClean="0">
                <a:solidFill>
                  <a:schemeClr val="bg1"/>
                </a:solidFill>
              </a:rPr>
              <a:t>. The antibiotic is released slowly over a period of about seven days. </a:t>
            </a:r>
          </a:p>
          <a:p>
            <a:pPr>
              <a:buFont typeface="Wingdings" pitchFamily="2" charset="2"/>
              <a:buChar char="Ø"/>
            </a:pPr>
            <a:r>
              <a:rPr lang="en-US" b="1" dirty="0" smtClean="0"/>
              <a:t>Antibiotic microspheres </a:t>
            </a:r>
          </a:p>
          <a:p>
            <a:r>
              <a:rPr lang="en-US" b="1" dirty="0" smtClean="0">
                <a:solidFill>
                  <a:schemeClr val="bg1"/>
                </a:solidFill>
              </a:rPr>
              <a:t>Tiny, round particles that contain the antibiotic </a:t>
            </a:r>
            <a:r>
              <a:rPr lang="en-US" b="1" dirty="0" err="1" smtClean="0">
                <a:solidFill>
                  <a:schemeClr val="bg1"/>
                </a:solidFill>
              </a:rPr>
              <a:t>minocycline</a:t>
            </a:r>
            <a:r>
              <a:rPr lang="en-US" b="1" dirty="0" smtClean="0">
                <a:solidFill>
                  <a:schemeClr val="bg1"/>
                </a:solidFill>
              </a:rPr>
              <a:t> </a:t>
            </a:r>
          </a:p>
          <a:p>
            <a:r>
              <a:rPr lang="en-US" b="1" dirty="0" smtClean="0">
                <a:solidFill>
                  <a:schemeClr val="bg1"/>
                </a:solidFill>
              </a:rPr>
              <a:t>To control bacteria and reduce the size of periodontal pockets </a:t>
            </a:r>
          </a:p>
          <a:p>
            <a:r>
              <a:rPr lang="en-US" b="1" dirty="0" smtClean="0">
                <a:solidFill>
                  <a:schemeClr val="bg1"/>
                </a:solidFill>
              </a:rPr>
              <a:t>The </a:t>
            </a:r>
            <a:r>
              <a:rPr lang="en-US" b="1" dirty="0" err="1" smtClean="0">
                <a:solidFill>
                  <a:schemeClr val="bg1"/>
                </a:solidFill>
              </a:rPr>
              <a:t>periodontist</a:t>
            </a:r>
            <a:r>
              <a:rPr lang="en-US" b="1" dirty="0" smtClean="0">
                <a:solidFill>
                  <a:schemeClr val="bg1"/>
                </a:solidFill>
              </a:rPr>
              <a:t> puts the microspheres into the pockets after scaling and root </a:t>
            </a:r>
            <a:r>
              <a:rPr lang="en-US" b="1" dirty="0" err="1" smtClean="0">
                <a:solidFill>
                  <a:schemeClr val="bg1"/>
                </a:solidFill>
              </a:rPr>
              <a:t>planing</a:t>
            </a:r>
            <a:r>
              <a:rPr lang="en-US" b="1" dirty="0" smtClean="0">
                <a:solidFill>
                  <a:schemeClr val="bg1"/>
                </a:solidFill>
              </a:rPr>
              <a:t>. The particles release </a:t>
            </a:r>
            <a:r>
              <a:rPr lang="en-US" b="1" dirty="0" err="1" smtClean="0">
                <a:solidFill>
                  <a:schemeClr val="bg1"/>
                </a:solidFill>
              </a:rPr>
              <a:t>minocycline</a:t>
            </a:r>
            <a:r>
              <a:rPr lang="en-US" b="1" dirty="0" smtClean="0">
                <a:solidFill>
                  <a:schemeClr val="bg1"/>
                </a:solidFill>
              </a:rPr>
              <a:t> slowly over time</a:t>
            </a:r>
            <a:r>
              <a:rPr lang="en-US"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73758"/>
            <a:ext cx="8001000" cy="6555641"/>
          </a:xfrm>
          <a:prstGeom prst="rect">
            <a:avLst/>
          </a:prstGeom>
        </p:spPr>
        <p:txBody>
          <a:bodyPr wrap="square">
            <a:spAutoFit/>
          </a:bodyPr>
          <a:lstStyle/>
          <a:p>
            <a:pPr>
              <a:buFont typeface="Wingdings" pitchFamily="2" charset="2"/>
              <a:buChar char="Ø"/>
            </a:pPr>
            <a:r>
              <a:rPr lang="en-US" sz="2800" b="1" dirty="0" smtClean="0"/>
              <a:t> Enzyme suppressant </a:t>
            </a:r>
          </a:p>
          <a:p>
            <a:endParaRPr lang="en-US" sz="2800" b="1" dirty="0" smtClean="0"/>
          </a:p>
          <a:p>
            <a:pPr>
              <a:buFont typeface="Arial" pitchFamily="34" charset="0"/>
              <a:buChar char="•"/>
            </a:pPr>
            <a:r>
              <a:rPr lang="en-US" sz="2800" b="1" dirty="0" smtClean="0">
                <a:solidFill>
                  <a:schemeClr val="bg1"/>
                </a:solidFill>
              </a:rPr>
              <a:t>A low dose of the medication </a:t>
            </a:r>
            <a:r>
              <a:rPr lang="en-US" sz="2800" b="1" dirty="0" err="1" smtClean="0">
                <a:solidFill>
                  <a:schemeClr val="bg1"/>
                </a:solidFill>
              </a:rPr>
              <a:t>doxycycline</a:t>
            </a:r>
            <a:r>
              <a:rPr lang="en-US" sz="2800" b="1" dirty="0" smtClean="0">
                <a:solidFill>
                  <a:schemeClr val="bg1"/>
                </a:solidFill>
              </a:rPr>
              <a:t> that keeps destructive enzymes in check </a:t>
            </a:r>
          </a:p>
          <a:p>
            <a:pPr>
              <a:buFont typeface="Arial" pitchFamily="34" charset="0"/>
              <a:buChar char="•"/>
            </a:pPr>
            <a:r>
              <a:rPr lang="en-US" sz="2800" b="1" dirty="0" smtClean="0">
                <a:solidFill>
                  <a:schemeClr val="bg1"/>
                </a:solidFill>
              </a:rPr>
              <a:t>To hold back the body’s enzyme response — If not controlled, certain enzymes can break down gum tissue</a:t>
            </a:r>
          </a:p>
          <a:p>
            <a:pPr>
              <a:buFont typeface="Arial" pitchFamily="34" charset="0"/>
              <a:buChar char="•"/>
            </a:pPr>
            <a:r>
              <a:rPr lang="en-US" sz="2800" b="1" dirty="0" smtClean="0">
                <a:solidFill>
                  <a:schemeClr val="bg1"/>
                </a:solidFill>
              </a:rPr>
              <a:t> This medication is in tablet form. It is used in combination with scaling and root </a:t>
            </a:r>
            <a:r>
              <a:rPr lang="en-US" sz="2800" b="1" dirty="0" err="1" smtClean="0">
                <a:solidFill>
                  <a:schemeClr val="bg1"/>
                </a:solidFill>
              </a:rPr>
              <a:t>planing</a:t>
            </a:r>
            <a:r>
              <a:rPr lang="en-US" sz="2800" dirty="0" smtClean="0"/>
              <a:t>. </a:t>
            </a:r>
          </a:p>
          <a:p>
            <a:pPr>
              <a:buFont typeface="Wingdings" pitchFamily="2" charset="2"/>
              <a:buChar char="Ø"/>
            </a:pPr>
            <a:r>
              <a:rPr lang="en-US" sz="2800" b="1" dirty="0" smtClean="0"/>
              <a:t>Oral antibiotics </a:t>
            </a:r>
          </a:p>
          <a:p>
            <a:pPr>
              <a:buFont typeface="Wingdings" pitchFamily="2" charset="2"/>
              <a:buChar char="Ø"/>
            </a:pPr>
            <a:r>
              <a:rPr lang="en-US" sz="2800" b="1" dirty="0" smtClean="0"/>
              <a:t>Antibiotic tablets or capsules </a:t>
            </a:r>
          </a:p>
          <a:p>
            <a:pPr>
              <a:buFont typeface="Arial" pitchFamily="34" charset="0"/>
              <a:buChar char="•"/>
            </a:pPr>
            <a:r>
              <a:rPr lang="en-US" sz="2800" b="1" dirty="0" smtClean="0">
                <a:solidFill>
                  <a:schemeClr val="bg1"/>
                </a:solidFill>
              </a:rPr>
              <a:t>For the short term treatment of an acute or locally persistent periodontal infection </a:t>
            </a:r>
          </a:p>
          <a:p>
            <a:pPr>
              <a:buFont typeface="Arial" pitchFamily="34" charset="0"/>
              <a:buChar char="•"/>
            </a:pPr>
            <a:r>
              <a:rPr lang="en-US" sz="2800" b="1" dirty="0" smtClean="0">
                <a:solidFill>
                  <a:schemeClr val="bg1"/>
                </a:solidFill>
              </a:rPr>
              <a:t> These come as tablets or capsules and are taken by mouth</a:t>
            </a:r>
            <a:r>
              <a:rPr lang="en-US" b="1" dirty="0" smtClean="0">
                <a:solidFill>
                  <a:schemeClr val="bg1"/>
                </a:solidFill>
              </a:rPr>
              <a:t>.</a:t>
            </a:r>
            <a:endParaRPr lang="en-US" b="1"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33400"/>
            <a:ext cx="9144000" cy="5816977"/>
          </a:xfrm>
          <a:prstGeom prst="rect">
            <a:avLst/>
          </a:prstGeom>
        </p:spPr>
        <p:txBody>
          <a:bodyPr wrap="square">
            <a:spAutoFit/>
          </a:bodyPr>
          <a:lstStyle/>
          <a:p>
            <a:r>
              <a:rPr lang="en-US" sz="3200" b="1" i="1" dirty="0" smtClean="0">
                <a:solidFill>
                  <a:schemeClr val="bg1"/>
                </a:solidFill>
              </a:rPr>
              <a:t>Surgical Treatment </a:t>
            </a:r>
          </a:p>
          <a:p>
            <a:endParaRPr lang="en-US" sz="3200" b="1" i="1" dirty="0" smtClean="0">
              <a:solidFill>
                <a:schemeClr val="bg1"/>
              </a:solidFill>
            </a:endParaRPr>
          </a:p>
          <a:p>
            <a:pPr>
              <a:buFont typeface="Wingdings" pitchFamily="2" charset="2"/>
              <a:buChar char="Ø"/>
            </a:pPr>
            <a:r>
              <a:rPr lang="en-US" sz="2800" b="1" dirty="0" smtClean="0"/>
              <a:t>Flap Surgery </a:t>
            </a:r>
          </a:p>
          <a:p>
            <a:endParaRPr lang="en-US" sz="2800" b="1" dirty="0" smtClean="0">
              <a:solidFill>
                <a:schemeClr val="bg1"/>
              </a:solidFill>
            </a:endParaRPr>
          </a:p>
          <a:p>
            <a:pPr>
              <a:buFont typeface="Arial" pitchFamily="34" charset="0"/>
              <a:buChar char="•"/>
            </a:pPr>
            <a:r>
              <a:rPr lang="en-US" sz="2800" b="1" dirty="0" smtClean="0">
                <a:solidFill>
                  <a:schemeClr val="bg1"/>
                </a:solidFill>
              </a:rPr>
              <a:t>A dentist or </a:t>
            </a:r>
            <a:r>
              <a:rPr lang="en-US" sz="2800" b="1" dirty="0" err="1" smtClean="0">
                <a:solidFill>
                  <a:schemeClr val="bg1"/>
                </a:solidFill>
              </a:rPr>
              <a:t>periodontist</a:t>
            </a:r>
            <a:r>
              <a:rPr lang="en-US" sz="2800" b="1" dirty="0" smtClean="0">
                <a:solidFill>
                  <a:schemeClr val="bg1"/>
                </a:solidFill>
              </a:rPr>
              <a:t> may perform flap surgery to remove tartar deposits in deep pockets or to reduce the periodontal pocket and make it easier for the patient, dentist, and hygienist to keep the area clean.</a:t>
            </a:r>
          </a:p>
          <a:p>
            <a:r>
              <a:rPr lang="en-US" sz="2800" b="1" dirty="0" smtClean="0">
                <a:solidFill>
                  <a:schemeClr val="bg1"/>
                </a:solidFill>
              </a:rPr>
              <a:t> </a:t>
            </a:r>
          </a:p>
          <a:p>
            <a:pPr>
              <a:buFont typeface="Arial" pitchFamily="34" charset="0"/>
              <a:buChar char="•"/>
            </a:pPr>
            <a:r>
              <a:rPr lang="en-US" sz="2800" b="1" dirty="0" smtClean="0">
                <a:solidFill>
                  <a:schemeClr val="bg1"/>
                </a:solidFill>
              </a:rPr>
              <a:t>This common surgery involves lifting back the gums and removing the tartar. The gums are then sutured back in place so that the tissue fits around the tooth again.</a:t>
            </a:r>
            <a:endParaRPr lang="en-US" sz="2800" b="1"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533400"/>
            <a:ext cx="8077200" cy="2062103"/>
          </a:xfrm>
          <a:prstGeom prst="rect">
            <a:avLst/>
          </a:prstGeom>
        </p:spPr>
        <p:txBody>
          <a:bodyPr wrap="square">
            <a:spAutoFit/>
          </a:bodyPr>
          <a:lstStyle/>
          <a:p>
            <a:pPr>
              <a:buFont typeface="Wingdings" pitchFamily="2" charset="2"/>
              <a:buChar char="Ø"/>
            </a:pPr>
            <a:r>
              <a:rPr lang="en-US" dirty="0" smtClean="0"/>
              <a:t> </a:t>
            </a:r>
            <a:r>
              <a:rPr lang="en-US" sz="3200" b="1" dirty="0" smtClean="0"/>
              <a:t>Bone and Tissue Graft </a:t>
            </a:r>
          </a:p>
          <a:p>
            <a:endParaRPr lang="en-US" sz="3200" b="1" dirty="0" smtClean="0"/>
          </a:p>
          <a:p>
            <a:r>
              <a:rPr lang="en-US" sz="3200" b="1" dirty="0" smtClean="0">
                <a:solidFill>
                  <a:schemeClr val="bg1"/>
                </a:solidFill>
              </a:rPr>
              <a:t> In this, Dentist regenerate any bone or gum tissue lost to </a:t>
            </a:r>
            <a:r>
              <a:rPr lang="en-US" sz="3200" b="1" dirty="0" err="1" smtClean="0">
                <a:solidFill>
                  <a:schemeClr val="bg1"/>
                </a:solidFill>
              </a:rPr>
              <a:t>periodontitis</a:t>
            </a:r>
            <a:r>
              <a:rPr lang="en-US" sz="3200" b="1" dirty="0" smtClean="0">
                <a:solidFill>
                  <a:schemeClr val="bg1"/>
                </a:solidFill>
              </a:rPr>
              <a:t>.</a:t>
            </a:r>
            <a:endParaRPr lang="en-US" sz="3200" b="1"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533400"/>
            <a:ext cx="7315200" cy="901700"/>
          </a:xfrm>
        </p:spPr>
        <p:txBody>
          <a:bodyPr>
            <a:noAutofit/>
          </a:bodyPr>
          <a:lstStyle/>
          <a:p>
            <a:r>
              <a:rPr lang="en-US" sz="3600" b="1" dirty="0" smtClean="0">
                <a:solidFill>
                  <a:schemeClr val="bg1"/>
                </a:solidFill>
                <a:latin typeface="Aharoni" pitchFamily="2" charset="-79"/>
                <a:cs typeface="Aharoni" pitchFamily="2" charset="-79"/>
              </a:rPr>
              <a:t>Bone loss on radiographs</a:t>
            </a:r>
            <a:endParaRPr lang="en-US" sz="3600" b="1" dirty="0">
              <a:solidFill>
                <a:schemeClr val="bg1"/>
              </a:solidFill>
              <a:latin typeface="Aharoni" pitchFamily="2" charset="-79"/>
              <a:cs typeface="Aharoni" pitchFamily="2" charset="-79"/>
            </a:endParaRPr>
          </a:p>
        </p:txBody>
      </p:sp>
      <p:sp>
        <p:nvSpPr>
          <p:cNvPr id="12" name="Text Placeholder 11"/>
          <p:cNvSpPr>
            <a:spLocks noGrp="1"/>
          </p:cNvSpPr>
          <p:nvPr>
            <p:ph type="body" idx="2"/>
          </p:nvPr>
        </p:nvSpPr>
        <p:spPr>
          <a:xfrm>
            <a:off x="457200" y="1524000"/>
            <a:ext cx="3810000" cy="4602163"/>
          </a:xfrm>
        </p:spPr>
        <p:txBody>
          <a:bodyPr>
            <a:noAutofit/>
          </a:bodyPr>
          <a:lstStyle/>
          <a:p>
            <a:pPr marL="342900" indent="-342900">
              <a:buAutoNum type="alphaUcPeriod"/>
            </a:pPr>
            <a:r>
              <a:rPr lang="en-US" sz="2800" b="1" dirty="0" smtClean="0">
                <a:solidFill>
                  <a:schemeClr val="bg1"/>
                </a:solidFill>
              </a:rPr>
              <a:t>Slight </a:t>
            </a:r>
            <a:r>
              <a:rPr lang="en-US" sz="2800" b="1" dirty="0" err="1" smtClean="0">
                <a:solidFill>
                  <a:schemeClr val="bg1"/>
                </a:solidFill>
              </a:rPr>
              <a:t>interproximal</a:t>
            </a:r>
            <a:r>
              <a:rPr lang="en-US" sz="2800" b="1" dirty="0" smtClean="0">
                <a:solidFill>
                  <a:schemeClr val="bg1"/>
                </a:solidFill>
              </a:rPr>
              <a:t> bone loss. </a:t>
            </a:r>
          </a:p>
          <a:p>
            <a:pPr marL="342900" indent="-342900">
              <a:buAutoNum type="alphaUcPeriod"/>
            </a:pPr>
            <a:endParaRPr lang="en-US" sz="2800" b="1" dirty="0" smtClean="0">
              <a:solidFill>
                <a:schemeClr val="bg1"/>
              </a:solidFill>
            </a:endParaRPr>
          </a:p>
          <a:p>
            <a:pPr marL="342900" indent="-342900">
              <a:buAutoNum type="alphaUcPeriod"/>
            </a:pPr>
            <a:r>
              <a:rPr lang="en-US" sz="2800" b="1" dirty="0" smtClean="0">
                <a:solidFill>
                  <a:schemeClr val="bg1"/>
                </a:solidFill>
              </a:rPr>
              <a:t>Greater bone loss is seen in advanced periodontal disease. Maxillary Central Incisors</a:t>
            </a:r>
            <a:endParaRPr lang="en-US" sz="2800" b="1" dirty="0">
              <a:solidFill>
                <a:schemeClr val="bg1"/>
              </a:solidFill>
            </a:endParaRPr>
          </a:p>
        </p:txBody>
      </p:sp>
      <p:pic>
        <p:nvPicPr>
          <p:cNvPr id="2051" name="Picture 3"/>
          <p:cNvPicPr>
            <a:picLocks noGrp="1" noChangeAspect="1" noChangeArrowheads="1"/>
          </p:cNvPicPr>
          <p:nvPr>
            <p:ph sz="half" idx="1"/>
          </p:nvPr>
        </p:nvPicPr>
        <p:blipFill>
          <a:blip r:embed="rId2"/>
          <a:stretch>
            <a:fillRect/>
          </a:stretch>
        </p:blipFill>
        <p:spPr bwMode="auto">
          <a:xfrm>
            <a:off x="4683125" y="1599406"/>
            <a:ext cx="2895600" cy="32004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2400"/>
            <a:ext cx="7772400" cy="2658406"/>
          </a:xfrm>
        </p:spPr>
        <p:txBody>
          <a:bodyPr/>
          <a:lstStyle/>
          <a:p>
            <a:pPr algn="ctr"/>
            <a:r>
              <a:rPr lang="en-US" dirty="0" smtClean="0">
                <a:solidFill>
                  <a:schemeClr val="bg1"/>
                </a:solidFill>
              </a:rPr>
              <a:t>DISEASES OF PERIODONTIUM</a:t>
            </a:r>
            <a:endParaRPr lang="en-US" dirty="0">
              <a:solidFill>
                <a:schemeClr val="bg1"/>
              </a:solidFill>
            </a:endParaRPr>
          </a:p>
        </p:txBody>
      </p:sp>
      <p:sp>
        <p:nvSpPr>
          <p:cNvPr id="3" name="Subtitle 2"/>
          <p:cNvSpPr>
            <a:spLocks noGrp="1"/>
          </p:cNvSpPr>
          <p:nvPr>
            <p:ph type="subTitle" idx="1"/>
          </p:nvPr>
        </p:nvSpPr>
        <p:spPr>
          <a:xfrm>
            <a:off x="914400" y="5334000"/>
            <a:ext cx="7772400" cy="914400"/>
          </a:xfrm>
        </p:spPr>
        <p:txBody>
          <a:bodyPr>
            <a:noAutofit/>
          </a:bodyPr>
          <a:lstStyle/>
          <a:p>
            <a:r>
              <a:rPr lang="en-US" sz="2000" dirty="0" smtClean="0"/>
              <a:t>GUIDED BY:-</a:t>
            </a:r>
          </a:p>
          <a:p>
            <a:r>
              <a:rPr lang="en-US" sz="2000" dirty="0" smtClean="0"/>
              <a:t>DR SIDDHARTH PUNDIR</a:t>
            </a:r>
          </a:p>
          <a:p>
            <a:r>
              <a:rPr lang="en-US" sz="2000" dirty="0" smtClean="0"/>
              <a:t>DR SUDHANSHU DIXIT </a:t>
            </a:r>
            <a:endParaRPr 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0"/>
            <a:ext cx="8229600" cy="1143000"/>
          </a:xfrm>
        </p:spPr>
        <p:txBody>
          <a:bodyPr/>
          <a:lstStyle/>
          <a:p>
            <a:r>
              <a:rPr lang="en-US" dirty="0" smtClean="0">
                <a:solidFill>
                  <a:schemeClr val="bg1"/>
                </a:solidFill>
              </a:rPr>
              <a:t>Prevention</a:t>
            </a:r>
            <a:endParaRPr lang="en-US" dirty="0">
              <a:solidFill>
                <a:schemeClr val="bg1"/>
              </a:solidFill>
            </a:endParaRPr>
          </a:p>
        </p:txBody>
      </p:sp>
      <p:sp>
        <p:nvSpPr>
          <p:cNvPr id="7" name="Content Placeholder 6"/>
          <p:cNvSpPr>
            <a:spLocks noGrp="1"/>
          </p:cNvSpPr>
          <p:nvPr>
            <p:ph idx="1"/>
          </p:nvPr>
        </p:nvSpPr>
        <p:spPr>
          <a:xfrm>
            <a:off x="0" y="1371600"/>
            <a:ext cx="8686800" cy="4937760"/>
          </a:xfrm>
        </p:spPr>
        <p:txBody>
          <a:bodyPr>
            <a:normAutofit fontScale="85000" lnSpcReduction="10000"/>
          </a:bodyPr>
          <a:lstStyle/>
          <a:p>
            <a:r>
              <a:rPr lang="en-US" b="1" dirty="0" smtClean="0">
                <a:solidFill>
                  <a:schemeClr val="bg1"/>
                </a:solidFill>
              </a:rPr>
              <a:t>Prevent Periodontal Disease </a:t>
            </a:r>
          </a:p>
          <a:p>
            <a:r>
              <a:rPr lang="en-US" b="1" dirty="0" smtClean="0">
                <a:solidFill>
                  <a:schemeClr val="bg1"/>
                </a:solidFill>
              </a:rPr>
              <a:t>Practice Good Dental Hygiene </a:t>
            </a:r>
          </a:p>
          <a:p>
            <a:r>
              <a:rPr lang="en-US" b="1" dirty="0" smtClean="0">
                <a:solidFill>
                  <a:schemeClr val="bg1"/>
                </a:solidFill>
              </a:rPr>
              <a:t>Consistent good dental hygiene can help prevent gingivitis and </a:t>
            </a:r>
            <a:r>
              <a:rPr lang="en-US" b="1" dirty="0" err="1" smtClean="0">
                <a:solidFill>
                  <a:schemeClr val="bg1"/>
                </a:solidFill>
              </a:rPr>
              <a:t>periodontitis</a:t>
            </a:r>
            <a:r>
              <a:rPr lang="en-US" b="1" dirty="0" smtClean="0">
                <a:solidFill>
                  <a:schemeClr val="bg1"/>
                </a:solidFill>
              </a:rPr>
              <a:t>. </a:t>
            </a:r>
          </a:p>
          <a:p>
            <a:r>
              <a:rPr lang="en-US" b="1" dirty="0" smtClean="0">
                <a:solidFill>
                  <a:schemeClr val="bg1"/>
                </a:solidFill>
              </a:rPr>
              <a:t>Brush twice daily with a fluoride toothpaste (be sure to replace toothbrushes every 1 - 3 months). </a:t>
            </a:r>
          </a:p>
          <a:p>
            <a:r>
              <a:rPr lang="en-US" b="1" dirty="0" smtClean="0">
                <a:solidFill>
                  <a:schemeClr val="bg1"/>
                </a:solidFill>
              </a:rPr>
              <a:t> Clean between the teeth with floss or an </a:t>
            </a:r>
            <a:r>
              <a:rPr lang="en-US" b="1" dirty="0" err="1" smtClean="0">
                <a:solidFill>
                  <a:schemeClr val="bg1"/>
                </a:solidFill>
              </a:rPr>
              <a:t>interdental</a:t>
            </a:r>
            <a:r>
              <a:rPr lang="en-US" b="1" dirty="0" smtClean="0">
                <a:solidFill>
                  <a:schemeClr val="bg1"/>
                </a:solidFill>
              </a:rPr>
              <a:t> cleaner. </a:t>
            </a:r>
          </a:p>
          <a:p>
            <a:r>
              <a:rPr lang="en-US" b="1" dirty="0" smtClean="0">
                <a:solidFill>
                  <a:schemeClr val="bg1"/>
                </a:solidFill>
              </a:rPr>
              <a:t>Eat a well-balanced diet and limit between meal snacks. </a:t>
            </a:r>
          </a:p>
          <a:p>
            <a:r>
              <a:rPr lang="en-US" b="1" dirty="0" smtClean="0">
                <a:solidFill>
                  <a:schemeClr val="bg1"/>
                </a:solidFill>
              </a:rPr>
              <a:t> Have regular visits with a dentist for teeth cleaning and oral examinations. </a:t>
            </a:r>
          </a:p>
          <a:p>
            <a:r>
              <a:rPr lang="en-US" b="1" dirty="0" smtClean="0">
                <a:solidFill>
                  <a:schemeClr val="bg1"/>
                </a:solidFill>
              </a:rPr>
              <a:t>If you smoke, you should quit. Smoking is a major risk factor for gum disease</a:t>
            </a:r>
            <a:r>
              <a:rPr lang="en-US"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Summary</a:t>
            </a:r>
            <a:endParaRPr lang="en-US" dirty="0">
              <a:solidFill>
                <a:schemeClr val="bg1"/>
              </a:solidFill>
            </a:endParaRPr>
          </a:p>
        </p:txBody>
      </p:sp>
      <p:sp>
        <p:nvSpPr>
          <p:cNvPr id="3" name="Content Placeholder 2"/>
          <p:cNvSpPr>
            <a:spLocks noGrp="1"/>
          </p:cNvSpPr>
          <p:nvPr>
            <p:ph idx="1"/>
          </p:nvPr>
        </p:nvSpPr>
        <p:spPr/>
        <p:txBody>
          <a:bodyPr>
            <a:normAutofit/>
          </a:bodyPr>
          <a:lstStyle/>
          <a:p>
            <a:r>
              <a:rPr lang="en-US" sz="3200" b="1" dirty="0" smtClean="0">
                <a:solidFill>
                  <a:schemeClr val="bg1"/>
                </a:solidFill>
              </a:rPr>
              <a:t> </a:t>
            </a:r>
            <a:r>
              <a:rPr lang="en-US" sz="3200" b="1" dirty="0" err="1" smtClean="0">
                <a:solidFill>
                  <a:schemeClr val="bg1"/>
                </a:solidFill>
              </a:rPr>
              <a:t>Periodontitis</a:t>
            </a:r>
            <a:r>
              <a:rPr lang="en-US" sz="3200" b="1" dirty="0" smtClean="0">
                <a:solidFill>
                  <a:schemeClr val="bg1"/>
                </a:solidFill>
              </a:rPr>
              <a:t> is a disease involving pathology of one or more of the four components of the </a:t>
            </a:r>
            <a:r>
              <a:rPr lang="en-US" sz="3200" b="1" dirty="0" err="1" smtClean="0">
                <a:solidFill>
                  <a:schemeClr val="bg1"/>
                </a:solidFill>
              </a:rPr>
              <a:t>periodontium</a:t>
            </a:r>
            <a:r>
              <a:rPr lang="en-US" sz="3200" b="1" dirty="0" smtClean="0">
                <a:solidFill>
                  <a:schemeClr val="bg1"/>
                </a:solidFill>
              </a:rPr>
              <a:t> </a:t>
            </a:r>
          </a:p>
          <a:p>
            <a:pPr>
              <a:buNone/>
            </a:pPr>
            <a:endParaRPr lang="en-US" sz="3200" b="1" dirty="0" smtClean="0">
              <a:solidFill>
                <a:schemeClr val="bg1"/>
              </a:solidFill>
            </a:endParaRPr>
          </a:p>
          <a:p>
            <a:r>
              <a:rPr lang="en-US" sz="3200" b="1" dirty="0" smtClean="0">
                <a:solidFill>
                  <a:schemeClr val="bg1"/>
                </a:solidFill>
              </a:rPr>
              <a:t>Periodontal disease is an umbrella term for several clinically similar types of diseases</a:t>
            </a:r>
            <a:endParaRPr lang="en-US" sz="3200" b="1" dirty="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a:t>
            </a:r>
            <a:r>
              <a:rPr lang="en-US" smtClean="0"/>
              <a:t>home message </a:t>
            </a:r>
            <a:endParaRPr lang="en-US"/>
          </a:p>
        </p:txBody>
      </p:sp>
      <p:sp>
        <p:nvSpPr>
          <p:cNvPr id="3" name="Content Placeholder 2"/>
          <p:cNvSpPr>
            <a:spLocks noGrp="1"/>
          </p:cNvSpPr>
          <p:nvPr>
            <p:ph idx="1"/>
          </p:nvPr>
        </p:nvSpPr>
        <p:spPr/>
        <p:txBody>
          <a:bodyPr/>
          <a:lstStyle/>
          <a:p>
            <a:r>
              <a:rPr lang="en-US" b="1" dirty="0" smtClean="0">
                <a:solidFill>
                  <a:schemeClr val="bg1"/>
                </a:solidFill>
              </a:rPr>
              <a:t> </a:t>
            </a:r>
            <a:r>
              <a:rPr lang="en-US" b="1" dirty="0" err="1" smtClean="0">
                <a:solidFill>
                  <a:schemeClr val="bg1"/>
                </a:solidFill>
              </a:rPr>
              <a:t>Periodontitis</a:t>
            </a:r>
            <a:r>
              <a:rPr lang="en-US" b="1" dirty="0" smtClean="0">
                <a:solidFill>
                  <a:schemeClr val="bg1"/>
                </a:solidFill>
              </a:rPr>
              <a:t> is a disease involving pathology of one or more of the four components of the </a:t>
            </a:r>
            <a:r>
              <a:rPr lang="en-US" b="1" dirty="0" err="1" smtClean="0">
                <a:solidFill>
                  <a:schemeClr val="bg1"/>
                </a:solidFill>
              </a:rPr>
              <a:t>periodontium</a:t>
            </a:r>
            <a:r>
              <a:rPr lang="en-US" b="1" dirty="0" smtClean="0">
                <a:solidFill>
                  <a:schemeClr val="bg1"/>
                </a:solidFill>
              </a:rPr>
              <a:t> </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Question &amp; Answer Session</a:t>
            </a:r>
            <a:endParaRPr lang="en-US" sz="2400" dirty="0"/>
          </a:p>
        </p:txBody>
      </p:sp>
      <p:sp>
        <p:nvSpPr>
          <p:cNvPr id="5" name="Content Placeholder 4"/>
          <p:cNvSpPr>
            <a:spLocks noGrp="1"/>
          </p:cNvSpPr>
          <p:nvPr>
            <p:ph sz="quarter" idx="1"/>
          </p:nvPr>
        </p:nvSpPr>
        <p:spPr/>
        <p:txBody>
          <a:bodyPr>
            <a:normAutofit/>
          </a:bodyPr>
          <a:lstStyle/>
          <a:p>
            <a:r>
              <a:rPr lang="en-US" dirty="0" smtClean="0"/>
              <a:t>DIFFERENTIATE BETWEEN GINGIVITIS AND PERIODONTITIS.</a:t>
            </a:r>
          </a:p>
          <a:p>
            <a:r>
              <a:rPr lang="en-US" dirty="0" smtClean="0"/>
              <a:t>WHAT ARE CAUSES OF PERIODONTAL DISEASE. WRITE ITS SYMPTOMS.</a:t>
            </a:r>
          </a:p>
          <a:p>
            <a:r>
              <a:rPr lang="en-US" dirty="0" smtClean="0"/>
              <a:t>TREATMENT MODALITIES OF PERIODONTAL DISEASE.</a:t>
            </a:r>
          </a:p>
          <a:p>
            <a:r>
              <a:rPr lang="en-US" dirty="0" smtClean="0"/>
              <a:t>WHAT ARE DIFFERENT SURGICAL ASPECT OF PERIODONTAL DISEASE</a:t>
            </a:r>
            <a:endParaRPr lang="en-US" dirty="0"/>
          </a:p>
        </p:txBody>
      </p:sp>
      <p:sp>
        <p:nvSpPr>
          <p:cNvPr id="2" name="Slide Number Placeholder 1"/>
          <p:cNvSpPr>
            <a:spLocks noGrp="1"/>
          </p:cNvSpPr>
          <p:nvPr>
            <p:ph type="sldNum" sz="quarter" idx="4294967295"/>
          </p:nvPr>
        </p:nvSpPr>
        <p:spPr>
          <a:xfrm>
            <a:off x="8129016" y="5734050"/>
            <a:ext cx="609600" cy="521208"/>
          </a:xfrm>
          <a:prstGeom prst="rect">
            <a:avLst/>
          </a:prstGeom>
        </p:spPr>
        <p:txBody>
          <a:bodyPr/>
          <a:lstStyle/>
          <a:p>
            <a:fld id="{72795863-2509-495E-A4D3-2D1EB08AA326}" type="slidenum">
              <a:rPr lang="en-US" smtClean="0"/>
              <a:pPr/>
              <a:t>23</a:t>
            </a:fld>
            <a:endParaRPr lang="en-US"/>
          </a:p>
        </p:txBody>
      </p:sp>
    </p:spTree>
    <p:extLst>
      <p:ext uri="{BB962C8B-B14F-4D97-AF65-F5344CB8AC3E}">
        <p14:creationId xmlns:p14="http://schemas.microsoft.com/office/powerpoint/2010/main" xmlns="" val="22874092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REFERENCES</a:t>
            </a:r>
            <a:r>
              <a:rPr lang="en-US" dirty="0"/>
              <a:t> </a:t>
            </a:r>
            <a:br>
              <a:rPr lang="en-US" dirty="0"/>
            </a:br>
            <a:r>
              <a:rPr lang="en-US" sz="2200" b="1" dirty="0">
                <a:latin typeface="Times New Roman" panose="02020603050405020304" pitchFamily="18" charset="0"/>
                <a:cs typeface="Times New Roman" panose="02020603050405020304" pitchFamily="18" charset="0"/>
              </a:rPr>
              <a:t>NAME OF THE BOOK WITH EDITION AND PAGE NUMBERS </a:t>
            </a:r>
            <a:br>
              <a:rPr lang="en-US" sz="2200" b="1" dirty="0">
                <a:latin typeface="Times New Roman" panose="02020603050405020304" pitchFamily="18" charset="0"/>
                <a:cs typeface="Times New Roman" panose="02020603050405020304" pitchFamily="18" charset="0"/>
              </a:rPr>
            </a:br>
            <a:r>
              <a:rPr lang="en-US" sz="2200" b="1" dirty="0">
                <a:latin typeface="Times New Roman" panose="02020603050405020304" pitchFamily="18" charset="0"/>
                <a:cs typeface="Times New Roman" panose="02020603050405020304" pitchFamily="18" charset="0"/>
              </a:rPr>
              <a:t> ARTICLE ARE TO BE MENTIONED IF NEEDED</a:t>
            </a:r>
            <a:endParaRPr lang="en-US" sz="2200" dirty="0"/>
          </a:p>
        </p:txBody>
      </p:sp>
      <p:sp>
        <p:nvSpPr>
          <p:cNvPr id="4" name="Content Placeholder 3"/>
          <p:cNvSpPr>
            <a:spLocks noGrp="1"/>
          </p:cNvSpPr>
          <p:nvPr>
            <p:ph sz="quarter" idx="1"/>
          </p:nvPr>
        </p:nvSpPr>
        <p:spPr/>
        <p:txBody>
          <a:bodyPr/>
          <a:lstStyle/>
          <a:p>
            <a:r>
              <a:rPr lang="en-US" dirty="0" smtClean="0"/>
              <a:t>SHAFER’S 9</a:t>
            </a:r>
            <a:r>
              <a:rPr lang="en-US" baseline="30000" dirty="0" smtClean="0"/>
              <a:t>th</a:t>
            </a:r>
            <a:r>
              <a:rPr lang="en-US" dirty="0" smtClean="0"/>
              <a:t> EDITION</a:t>
            </a:r>
          </a:p>
          <a:p>
            <a:r>
              <a:rPr lang="en-US" dirty="0" smtClean="0"/>
              <a:t>LUCAS</a:t>
            </a:r>
          </a:p>
          <a:p>
            <a:r>
              <a:rPr lang="en-US" dirty="0" smtClean="0"/>
              <a:t>NEVILLE</a:t>
            </a:r>
          </a:p>
          <a:p>
            <a:r>
              <a:rPr lang="en-US" dirty="0" smtClean="0"/>
              <a:t>REGEZI</a:t>
            </a:r>
          </a:p>
          <a:p>
            <a:endParaRPr lang="en-US" dirty="0"/>
          </a:p>
        </p:txBody>
      </p:sp>
      <p:sp>
        <p:nvSpPr>
          <p:cNvPr id="3" name="Slide Number Placeholder 2"/>
          <p:cNvSpPr>
            <a:spLocks noGrp="1"/>
          </p:cNvSpPr>
          <p:nvPr>
            <p:ph type="sldNum" sz="quarter" idx="4294967295"/>
          </p:nvPr>
        </p:nvSpPr>
        <p:spPr>
          <a:xfrm>
            <a:off x="8129016" y="5734050"/>
            <a:ext cx="609600" cy="521208"/>
          </a:xfrm>
          <a:prstGeom prst="rect">
            <a:avLst/>
          </a:prstGeom>
        </p:spPr>
        <p:txBody>
          <a:bodyPr/>
          <a:lstStyle/>
          <a:p>
            <a:fld id="{72795863-2509-495E-A4D3-2D1EB08AA326}" type="slidenum">
              <a:rPr lang="en-US" smtClean="0"/>
              <a:pPr/>
              <a:t>24</a:t>
            </a:fld>
            <a:endParaRPr lang="en-US"/>
          </a:p>
        </p:txBody>
      </p:sp>
    </p:spTree>
    <p:extLst>
      <p:ext uri="{BB962C8B-B14F-4D97-AF65-F5344CB8AC3E}">
        <p14:creationId xmlns:p14="http://schemas.microsoft.com/office/powerpoint/2010/main" xmlns="" val="15461201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1000"/>
            <a:ext cx="8915400" cy="5668962"/>
          </a:xfrm>
        </p:spPr>
        <p:txBody>
          <a:bodyPr>
            <a:normAutofit/>
          </a:bodyPr>
          <a:lstStyle/>
          <a:p>
            <a:r>
              <a:rPr lang="en-US" sz="6000" dirty="0" smtClean="0"/>
              <a:t>THANK YOU</a:t>
            </a:r>
            <a:endParaRPr lang="en-US" sz="6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143000" y="304800"/>
            <a:ext cx="6945086" cy="1103091"/>
          </a:xfrm>
        </p:spPr>
        <p:txBody>
          <a:bodyPr>
            <a:normAutofit/>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3972318145"/>
              </p:ext>
            </p:extLst>
          </p:nvPr>
        </p:nvGraphicFramePr>
        <p:xfrm>
          <a:off x="533400" y="1447800"/>
          <a:ext cx="7674428" cy="5013960"/>
        </p:xfrm>
        <a:graphic>
          <a:graphicData uri="http://schemas.openxmlformats.org/drawingml/2006/table">
            <a:tbl>
              <a:tblPr firstRow="1" bandRow="1">
                <a:tableStyleId>{5C22544A-7EE6-4342-B048-85BDC9FD1C3A}</a:tableStyleId>
              </a:tblPr>
              <a:tblGrid>
                <a:gridCol w="2025499">
                  <a:extLst>
                    <a:ext uri="{9D8B030D-6E8A-4147-A177-3AD203B41FA5}">
                      <a16:colId xmlns:a16="http://schemas.microsoft.com/office/drawing/2014/main" xmlns="" val="946123654"/>
                    </a:ext>
                  </a:extLst>
                </a:gridCol>
                <a:gridCol w="3344427">
                  <a:extLst>
                    <a:ext uri="{9D8B030D-6E8A-4147-A177-3AD203B41FA5}">
                      <a16:colId xmlns:a16="http://schemas.microsoft.com/office/drawing/2014/main" xmlns="" val="2411658997"/>
                    </a:ext>
                  </a:extLst>
                </a:gridCol>
                <a:gridCol w="2304502">
                  <a:extLst>
                    <a:ext uri="{9D8B030D-6E8A-4147-A177-3AD203B41FA5}">
                      <a16:colId xmlns:a16="http://schemas.microsoft.com/office/drawing/2014/main" xmlns="" val="3411213719"/>
                    </a:ext>
                  </a:extLst>
                </a:gridCol>
              </a:tblGrid>
              <a:tr h="533400">
                <a:tc>
                  <a:txBody>
                    <a:bodyPr/>
                    <a:lstStyle/>
                    <a:p>
                      <a:r>
                        <a:rPr lang="en-US" dirty="0"/>
                        <a:t>Core areas* </a:t>
                      </a:r>
                    </a:p>
                  </a:txBody>
                  <a:tcPr marL="68580" marR="68580"/>
                </a:tc>
                <a:tc>
                  <a:txBody>
                    <a:bodyPr/>
                    <a:lstStyle/>
                    <a:p>
                      <a:r>
                        <a:rPr lang="en-US" dirty="0"/>
                        <a:t>Domain</a:t>
                      </a:r>
                      <a:r>
                        <a:rPr lang="en-US" baseline="0" dirty="0"/>
                        <a:t> **</a:t>
                      </a:r>
                      <a:endParaRPr lang="en-US" dirty="0"/>
                    </a:p>
                  </a:txBody>
                  <a:tcPr marL="68580" marR="68580"/>
                </a:tc>
                <a:tc>
                  <a:txBody>
                    <a:bodyPr/>
                    <a:lstStyle/>
                    <a:p>
                      <a:r>
                        <a:rPr lang="en-US" dirty="0"/>
                        <a:t>Category #</a:t>
                      </a:r>
                    </a:p>
                  </a:txBody>
                  <a:tcPr marL="68580" marR="68580"/>
                </a:tc>
                <a:extLst>
                  <a:ext uri="{0D108BD9-81ED-4DB2-BD59-A6C34878D82A}">
                    <a16:rowId xmlns:a16="http://schemas.microsoft.com/office/drawing/2014/main" xmlns="" val="868424398"/>
                  </a:ext>
                </a:extLst>
              </a:tr>
              <a:tr h="4544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INTRODUCTION</a:t>
                      </a:r>
                    </a:p>
                    <a:p>
                      <a:endParaRPr lang="en-US" dirty="0"/>
                    </a:p>
                  </a:txBody>
                  <a:tcPr marL="68580" marR="68580"/>
                </a:tc>
                <a:tc>
                  <a:txBody>
                    <a:bodyPr/>
                    <a:lstStyle/>
                    <a:p>
                      <a:r>
                        <a:rPr lang="en-US" dirty="0" smtClean="0"/>
                        <a:t>COGNITIVE</a:t>
                      </a:r>
                      <a:endParaRPr lang="en-US" dirty="0"/>
                    </a:p>
                  </a:txBody>
                  <a:tcPr marL="68580" marR="68580"/>
                </a:tc>
                <a:tc>
                  <a:txBody>
                    <a:bodyPr/>
                    <a:lstStyle/>
                    <a:p>
                      <a:r>
                        <a:rPr lang="en-US" dirty="0" smtClean="0"/>
                        <a:t>MUST KNOW</a:t>
                      </a:r>
                      <a:endParaRPr lang="en-US" dirty="0"/>
                    </a:p>
                  </a:txBody>
                  <a:tcPr marL="68580" marR="68580"/>
                </a:tc>
                <a:extLst>
                  <a:ext uri="{0D108BD9-81ED-4DB2-BD59-A6C34878D82A}">
                    <a16:rowId xmlns:a16="http://schemas.microsoft.com/office/drawing/2014/main" xmlns="" val="3586572506"/>
                  </a:ext>
                </a:extLst>
              </a:tr>
              <a:tr h="4544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TYPES </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COGNITIVE</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MUST KNOW</a:t>
                      </a:r>
                    </a:p>
                    <a:p>
                      <a:endParaRPr lang="en-US" dirty="0"/>
                    </a:p>
                  </a:txBody>
                  <a:tcPr marL="68580" marR="68580"/>
                </a:tc>
                <a:extLst>
                  <a:ext uri="{0D108BD9-81ED-4DB2-BD59-A6C34878D82A}">
                    <a16:rowId xmlns:a16="http://schemas.microsoft.com/office/drawing/2014/main" xmlns="" val="2359924706"/>
                  </a:ext>
                </a:extLst>
              </a:tr>
              <a:tr h="4544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CAUSES</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COGNITIVE</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MUST KNOW</a:t>
                      </a:r>
                    </a:p>
                    <a:p>
                      <a:endParaRPr lang="en-US" dirty="0"/>
                    </a:p>
                  </a:txBody>
                  <a:tcPr marL="68580" marR="68580"/>
                </a:tc>
                <a:extLst>
                  <a:ext uri="{0D108BD9-81ED-4DB2-BD59-A6C34878D82A}">
                    <a16:rowId xmlns:a16="http://schemas.microsoft.com/office/drawing/2014/main" xmlns="" val="2577297493"/>
                  </a:ext>
                </a:extLst>
              </a:tr>
              <a:tr h="4544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RISK FACTORS</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COGNITIVE</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MUST KNOW</a:t>
                      </a:r>
                    </a:p>
                    <a:p>
                      <a:endParaRPr lang="en-US" dirty="0"/>
                    </a:p>
                  </a:txBody>
                  <a:tcPr marL="68580" marR="68580"/>
                </a:tc>
              </a:tr>
              <a:tr h="4544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SYMPTOMS</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COGNITIVE</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MUST KNOW</a:t>
                      </a:r>
                    </a:p>
                    <a:p>
                      <a:endParaRPr lang="en-US" dirty="0"/>
                    </a:p>
                  </a:txBody>
                  <a:tcPr marL="68580" marR="68580"/>
                </a:tc>
              </a:tr>
              <a:tr h="4544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TREATMENT</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COGNITIVE</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MUST KNOW</a:t>
                      </a:r>
                    </a:p>
                    <a:p>
                      <a:endParaRPr lang="en-US" dirty="0"/>
                    </a:p>
                  </a:txBody>
                  <a:tcPr marL="68580" marR="68580"/>
                </a:tc>
              </a:tr>
              <a:tr h="4544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PREVENTION</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COGNITIVE</a:t>
                      </a:r>
                    </a:p>
                    <a:p>
                      <a:endParaRPr lang="en-US"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MUST KNOW</a:t>
                      </a:r>
                    </a:p>
                    <a:p>
                      <a:endParaRPr lang="en-US" dirty="0"/>
                    </a:p>
                  </a:txBody>
                  <a:tcPr marL="68580" marR="68580"/>
                </a:tc>
              </a:tr>
            </a:tbl>
          </a:graphicData>
        </a:graphic>
      </p:graphicFrame>
      <p:sp>
        <p:nvSpPr>
          <p:cNvPr id="5" name="Slide Number Placeholder 4"/>
          <p:cNvSpPr>
            <a:spLocks noGrp="1"/>
          </p:cNvSpPr>
          <p:nvPr>
            <p:ph type="sldNum" sz="quarter" idx="12"/>
          </p:nvPr>
        </p:nvSpPr>
        <p:spPr/>
        <p:txBody>
          <a:bodyPr/>
          <a:lstStyle/>
          <a:p>
            <a:fld id="{72795863-2509-495E-A4D3-2D1EB08AA326}" type="slidenum">
              <a:rPr lang="en-US" smtClean="0"/>
              <a:pPr/>
              <a:t>3</a:t>
            </a:fld>
            <a:endParaRPr lang="en-US"/>
          </a:p>
        </p:txBody>
      </p:sp>
    </p:spTree>
    <p:extLst>
      <p:ext uri="{BB962C8B-B14F-4D97-AF65-F5344CB8AC3E}">
        <p14:creationId xmlns:p14="http://schemas.microsoft.com/office/powerpoint/2010/main" xmlns="" val="3994717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7772400" cy="914400"/>
          </a:xfrm>
        </p:spPr>
        <p:txBody>
          <a:bodyPr/>
          <a:lstStyle/>
          <a:p>
            <a:r>
              <a:rPr lang="en-US" dirty="0"/>
              <a:t>Table of Content </a:t>
            </a:r>
          </a:p>
        </p:txBody>
      </p:sp>
      <p:sp>
        <p:nvSpPr>
          <p:cNvPr id="4" name="Content Placeholder 3"/>
          <p:cNvSpPr>
            <a:spLocks noGrp="1"/>
          </p:cNvSpPr>
          <p:nvPr>
            <p:ph sz="quarter" idx="1"/>
          </p:nvPr>
        </p:nvSpPr>
        <p:spPr/>
        <p:txBody>
          <a:bodyPr>
            <a:normAutofit/>
          </a:bodyPr>
          <a:lstStyle/>
          <a:p>
            <a:r>
              <a:rPr lang="en-US" dirty="0" smtClean="0"/>
              <a:t>INTRODUCTION</a:t>
            </a:r>
          </a:p>
          <a:p>
            <a:r>
              <a:rPr lang="en-US" dirty="0" smtClean="0"/>
              <a:t>TYPES </a:t>
            </a:r>
          </a:p>
          <a:p>
            <a:r>
              <a:rPr lang="en-US" dirty="0" smtClean="0"/>
              <a:t>CAUSES</a:t>
            </a:r>
          </a:p>
          <a:p>
            <a:r>
              <a:rPr lang="en-US" dirty="0" smtClean="0"/>
              <a:t>RISK FACTORS</a:t>
            </a:r>
          </a:p>
          <a:p>
            <a:r>
              <a:rPr lang="en-US" dirty="0" smtClean="0"/>
              <a:t>SYMPTOMS</a:t>
            </a:r>
          </a:p>
          <a:p>
            <a:r>
              <a:rPr lang="en-US" dirty="0" smtClean="0"/>
              <a:t>TREATMENT</a:t>
            </a:r>
          </a:p>
          <a:p>
            <a:r>
              <a:rPr lang="en-US" dirty="0" smtClean="0"/>
              <a:t>PREVENTION</a:t>
            </a:r>
          </a:p>
        </p:txBody>
      </p:sp>
      <p:sp>
        <p:nvSpPr>
          <p:cNvPr id="3" name="Slide Number Placeholder 2"/>
          <p:cNvSpPr>
            <a:spLocks noGrp="1"/>
          </p:cNvSpPr>
          <p:nvPr>
            <p:ph type="sldNum" sz="quarter" idx="4294967295"/>
          </p:nvPr>
        </p:nvSpPr>
        <p:spPr>
          <a:xfrm>
            <a:off x="8129016" y="5734050"/>
            <a:ext cx="609600" cy="521208"/>
          </a:xfrm>
          <a:prstGeom prst="rect">
            <a:avLst/>
          </a:prstGeom>
        </p:spPr>
        <p:txBody>
          <a:bodyPr/>
          <a:lstStyle/>
          <a:p>
            <a:fld id="{72795863-2509-495E-A4D3-2D1EB08AA326}" type="slidenum">
              <a:rPr lang="en-US" smtClean="0"/>
              <a:pPr/>
              <a:t>4</a:t>
            </a:fld>
            <a:endParaRPr lang="en-US"/>
          </a:p>
        </p:txBody>
      </p:sp>
    </p:spTree>
    <p:extLst>
      <p:ext uri="{BB962C8B-B14F-4D97-AF65-F5344CB8AC3E}">
        <p14:creationId xmlns:p14="http://schemas.microsoft.com/office/powerpoint/2010/main" xmlns="" val="2259760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Introduction</a:t>
            </a:r>
            <a:endParaRPr lang="en-US" dirty="0">
              <a:solidFill>
                <a:schemeClr val="bg1"/>
              </a:solidFill>
            </a:endParaRPr>
          </a:p>
        </p:txBody>
      </p:sp>
      <p:sp>
        <p:nvSpPr>
          <p:cNvPr id="3" name="Content Placeholder 2"/>
          <p:cNvSpPr>
            <a:spLocks noGrp="1"/>
          </p:cNvSpPr>
          <p:nvPr>
            <p:ph idx="1"/>
          </p:nvPr>
        </p:nvSpPr>
        <p:spPr/>
        <p:txBody>
          <a:bodyPr>
            <a:normAutofit fontScale="92500" lnSpcReduction="10000"/>
          </a:bodyPr>
          <a:lstStyle/>
          <a:p>
            <a:pPr>
              <a:buNone/>
            </a:pPr>
            <a:endParaRPr lang="en-US" sz="4000" dirty="0" smtClean="0">
              <a:solidFill>
                <a:schemeClr val="bg1"/>
              </a:solidFill>
            </a:endParaRPr>
          </a:p>
          <a:p>
            <a:r>
              <a:rPr lang="en-US" sz="4000" b="1" dirty="0" smtClean="0">
                <a:solidFill>
                  <a:schemeClr val="bg1"/>
                </a:solidFill>
              </a:rPr>
              <a:t>  </a:t>
            </a:r>
            <a:r>
              <a:rPr lang="en-US" sz="3200" b="1" dirty="0" smtClean="0">
                <a:solidFill>
                  <a:schemeClr val="bg1"/>
                </a:solidFill>
              </a:rPr>
              <a:t>A chronic bacterial infection that affects the gums and bone supporting the teeth</a:t>
            </a:r>
          </a:p>
          <a:p>
            <a:endParaRPr lang="en-US" sz="3200" dirty="0" smtClean="0">
              <a:solidFill>
                <a:schemeClr val="bg1"/>
              </a:solidFill>
            </a:endParaRPr>
          </a:p>
          <a:p>
            <a:pPr>
              <a:buNone/>
            </a:pPr>
            <a:r>
              <a:rPr lang="en-US" sz="3200" dirty="0" smtClean="0">
                <a:solidFill>
                  <a:schemeClr val="bg1"/>
                </a:solidFill>
              </a:rPr>
              <a:t> </a:t>
            </a:r>
          </a:p>
          <a:p>
            <a:r>
              <a:rPr lang="en-US" sz="3200" dirty="0" smtClean="0">
                <a:solidFill>
                  <a:schemeClr val="bg1"/>
                </a:solidFill>
              </a:rPr>
              <a:t> </a:t>
            </a:r>
            <a:r>
              <a:rPr lang="en-US" sz="3200" b="1" dirty="0" smtClean="0">
                <a:solidFill>
                  <a:schemeClr val="bg1"/>
                </a:solidFill>
              </a:rPr>
              <a:t>Periodontal diseases range from simple gum inflammation to serious disease that results in major damage to the soft tissue and bone that support the teeth</a:t>
            </a:r>
            <a:r>
              <a:rPr lang="en-US" b="1" dirty="0" smtClean="0"/>
              <a:t>.</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TYPES</a:t>
            </a:r>
            <a:endParaRPr lang="en-US" dirty="0">
              <a:solidFill>
                <a:schemeClr val="bg1"/>
              </a:solidFill>
            </a:endParaRPr>
          </a:p>
        </p:txBody>
      </p:sp>
      <p:sp>
        <p:nvSpPr>
          <p:cNvPr id="5" name="Text Placeholder 4"/>
          <p:cNvSpPr>
            <a:spLocks noGrp="1"/>
          </p:cNvSpPr>
          <p:nvPr>
            <p:ph type="body" idx="1"/>
          </p:nvPr>
        </p:nvSpPr>
        <p:spPr>
          <a:xfrm>
            <a:off x="838200" y="1752600"/>
            <a:ext cx="4040188" cy="609599"/>
          </a:xfrm>
        </p:spPr>
        <p:txBody>
          <a:bodyPr/>
          <a:lstStyle/>
          <a:p>
            <a:r>
              <a:rPr lang="en-US" b="1" dirty="0" smtClean="0">
                <a:solidFill>
                  <a:schemeClr val="bg1"/>
                </a:solidFill>
              </a:rPr>
              <a:t>     Gingivitis </a:t>
            </a:r>
          </a:p>
          <a:p>
            <a:endParaRPr lang="en-US" dirty="0"/>
          </a:p>
        </p:txBody>
      </p:sp>
      <p:sp>
        <p:nvSpPr>
          <p:cNvPr id="6" name="Text Placeholder 5"/>
          <p:cNvSpPr>
            <a:spLocks noGrp="1"/>
          </p:cNvSpPr>
          <p:nvPr>
            <p:ph type="body" sz="half" idx="3"/>
          </p:nvPr>
        </p:nvSpPr>
        <p:spPr/>
        <p:txBody>
          <a:bodyPr/>
          <a:lstStyle/>
          <a:p>
            <a:r>
              <a:rPr lang="en-US" b="1" dirty="0" err="1" smtClean="0">
                <a:solidFill>
                  <a:schemeClr val="bg1"/>
                </a:solidFill>
              </a:rPr>
              <a:t>Periodontitis</a:t>
            </a:r>
            <a:endParaRPr lang="en-US" dirty="0"/>
          </a:p>
        </p:txBody>
      </p:sp>
      <p:sp>
        <p:nvSpPr>
          <p:cNvPr id="3" name="Content Placeholder 2"/>
          <p:cNvSpPr>
            <a:spLocks noGrp="1"/>
          </p:cNvSpPr>
          <p:nvPr>
            <p:ph sz="quarter" idx="2"/>
          </p:nvPr>
        </p:nvSpPr>
        <p:spPr>
          <a:xfrm>
            <a:off x="457200" y="2057400"/>
            <a:ext cx="4040188" cy="3763963"/>
          </a:xfrm>
        </p:spPr>
        <p:txBody>
          <a:bodyPr>
            <a:normAutofit fontScale="92500"/>
          </a:bodyPr>
          <a:lstStyle/>
          <a:p>
            <a:pPr marL="708660" indent="-571500">
              <a:buNone/>
            </a:pPr>
            <a:r>
              <a:rPr lang="en-US" b="1" dirty="0" smtClean="0">
                <a:solidFill>
                  <a:schemeClr val="bg1"/>
                </a:solidFill>
              </a:rPr>
              <a:t> </a:t>
            </a:r>
          </a:p>
          <a:p>
            <a:r>
              <a:rPr lang="en-US" b="1" dirty="0" smtClean="0">
                <a:solidFill>
                  <a:schemeClr val="bg1"/>
                </a:solidFill>
              </a:rPr>
              <a:t>  Early stage of disease </a:t>
            </a:r>
          </a:p>
          <a:p>
            <a:r>
              <a:rPr lang="en-US" b="1" dirty="0" smtClean="0">
                <a:solidFill>
                  <a:schemeClr val="bg1"/>
                </a:solidFill>
              </a:rPr>
              <a:t>Red, swollen, and bleeding gums </a:t>
            </a:r>
          </a:p>
          <a:p>
            <a:r>
              <a:rPr lang="en-US" b="1" dirty="0" smtClean="0">
                <a:solidFill>
                  <a:schemeClr val="bg1"/>
                </a:solidFill>
              </a:rPr>
              <a:t> Usually reversible through good oral hygiene   and preventive care </a:t>
            </a:r>
          </a:p>
          <a:p>
            <a:r>
              <a:rPr lang="en-US" b="1" dirty="0" smtClean="0">
                <a:solidFill>
                  <a:schemeClr val="bg1"/>
                </a:solidFill>
              </a:rPr>
              <a:t> Not uncommon in young adults and even youth</a:t>
            </a:r>
            <a:endParaRPr lang="en-US" b="1" dirty="0">
              <a:solidFill>
                <a:schemeClr val="bg1"/>
              </a:solidFill>
            </a:endParaRPr>
          </a:p>
        </p:txBody>
      </p:sp>
      <p:sp>
        <p:nvSpPr>
          <p:cNvPr id="7" name="Content Placeholder 6"/>
          <p:cNvSpPr>
            <a:spLocks noGrp="1"/>
          </p:cNvSpPr>
          <p:nvPr>
            <p:ph sz="quarter" idx="4"/>
          </p:nvPr>
        </p:nvSpPr>
        <p:spPr/>
        <p:txBody>
          <a:bodyPr>
            <a:normAutofit lnSpcReduction="10000"/>
          </a:bodyPr>
          <a:lstStyle/>
          <a:p>
            <a:r>
              <a:rPr lang="en-US" b="1" dirty="0" smtClean="0">
                <a:solidFill>
                  <a:schemeClr val="bg1"/>
                </a:solidFill>
              </a:rPr>
              <a:t>Advanced stage of disease</a:t>
            </a:r>
          </a:p>
          <a:p>
            <a:r>
              <a:rPr lang="en-US" b="1" dirty="0" smtClean="0">
                <a:solidFill>
                  <a:schemeClr val="bg1"/>
                </a:solidFill>
              </a:rPr>
              <a:t>Treatment requires more aggressive surgical care</a:t>
            </a:r>
          </a:p>
          <a:p>
            <a:r>
              <a:rPr lang="en-US" b="1" dirty="0" smtClean="0">
                <a:solidFill>
                  <a:schemeClr val="bg1"/>
                </a:solidFill>
              </a:rPr>
              <a:t>Chronic inflammatory  response leading to irreversible destruction of tissues and bone that support the teeth</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1"/>
                </a:solidFill>
              </a:rPr>
              <a:t>What Causes Periodontal Disease</a:t>
            </a:r>
            <a:endParaRPr lang="en-US" dirty="0">
              <a:solidFill>
                <a:schemeClr val="bg1"/>
              </a:solidFill>
            </a:endParaRPr>
          </a:p>
        </p:txBody>
      </p:sp>
      <p:sp>
        <p:nvSpPr>
          <p:cNvPr id="3" name="Content Placeholder 2"/>
          <p:cNvSpPr>
            <a:spLocks noGrp="1"/>
          </p:cNvSpPr>
          <p:nvPr>
            <p:ph idx="1"/>
          </p:nvPr>
        </p:nvSpPr>
        <p:spPr/>
        <p:txBody>
          <a:bodyPr/>
          <a:lstStyle/>
          <a:p>
            <a:r>
              <a:rPr lang="en-US" b="1" dirty="0" smtClean="0">
                <a:solidFill>
                  <a:schemeClr val="bg1"/>
                </a:solidFill>
              </a:rPr>
              <a:t>Our mouths are full of bacteria. These bacteria, along with mucus and other particles, constantly form a sticky, colorless “plaque” on teeth. </a:t>
            </a:r>
          </a:p>
          <a:p>
            <a:r>
              <a:rPr lang="en-US" b="1" dirty="0" smtClean="0">
                <a:solidFill>
                  <a:schemeClr val="bg1"/>
                </a:solidFill>
              </a:rPr>
              <a:t>Brushing and flossing help get rid of plaque. </a:t>
            </a:r>
          </a:p>
          <a:p>
            <a:r>
              <a:rPr lang="en-US" b="1" dirty="0" smtClean="0">
                <a:solidFill>
                  <a:schemeClr val="bg1"/>
                </a:solidFill>
              </a:rPr>
              <a:t>Plaque that is not removed can harden and form “tartar” that brushing doesn’t clean. </a:t>
            </a:r>
          </a:p>
          <a:p>
            <a:r>
              <a:rPr lang="en-US" b="1" dirty="0" smtClean="0">
                <a:solidFill>
                  <a:schemeClr val="bg1"/>
                </a:solidFill>
              </a:rPr>
              <a:t> Only a professional cleaning by a dentist or dental hygienist can remove tartar</a:t>
            </a:r>
            <a:endParaRPr lang="en-US" b="1"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Risk Factors</a:t>
            </a:r>
            <a:endParaRPr lang="en-US" dirty="0">
              <a:solidFill>
                <a:schemeClr val="bg1"/>
              </a:solidFill>
            </a:endParaRPr>
          </a:p>
        </p:txBody>
      </p:sp>
      <p:sp>
        <p:nvSpPr>
          <p:cNvPr id="3" name="Content Placeholder 2"/>
          <p:cNvSpPr>
            <a:spLocks noGrp="1"/>
          </p:cNvSpPr>
          <p:nvPr>
            <p:ph idx="1"/>
          </p:nvPr>
        </p:nvSpPr>
        <p:spPr/>
        <p:txBody>
          <a:bodyPr>
            <a:normAutofit fontScale="77500" lnSpcReduction="20000"/>
          </a:bodyPr>
          <a:lstStyle/>
          <a:p>
            <a:r>
              <a:rPr lang="en-US" b="1" dirty="0" smtClean="0">
                <a:solidFill>
                  <a:schemeClr val="bg1"/>
                </a:solidFill>
              </a:rPr>
              <a:t>Smoking </a:t>
            </a:r>
          </a:p>
          <a:p>
            <a:r>
              <a:rPr lang="en-US" b="1" dirty="0" smtClean="0">
                <a:solidFill>
                  <a:schemeClr val="bg1"/>
                </a:solidFill>
              </a:rPr>
              <a:t>Hormonal Changes in girls/women </a:t>
            </a:r>
          </a:p>
          <a:p>
            <a:r>
              <a:rPr lang="en-US" b="1" dirty="0" smtClean="0">
                <a:solidFill>
                  <a:schemeClr val="bg1"/>
                </a:solidFill>
              </a:rPr>
              <a:t>Diabetes </a:t>
            </a:r>
          </a:p>
          <a:p>
            <a:r>
              <a:rPr lang="en-US" b="1" dirty="0" smtClean="0">
                <a:solidFill>
                  <a:schemeClr val="bg1"/>
                </a:solidFill>
              </a:rPr>
              <a:t>Other Illness </a:t>
            </a:r>
          </a:p>
          <a:p>
            <a:r>
              <a:rPr lang="en-US" b="1" dirty="0" smtClean="0">
                <a:solidFill>
                  <a:schemeClr val="bg1"/>
                </a:solidFill>
              </a:rPr>
              <a:t>Diseases like cancer or AIDS and their treatments can also negatively affect the health of gums. </a:t>
            </a:r>
          </a:p>
          <a:p>
            <a:r>
              <a:rPr lang="en-US" b="1" dirty="0" smtClean="0">
                <a:solidFill>
                  <a:schemeClr val="bg1"/>
                </a:solidFill>
              </a:rPr>
              <a:t>Genetic Susceptibility </a:t>
            </a:r>
          </a:p>
          <a:p>
            <a:r>
              <a:rPr lang="en-US" b="1" dirty="0" smtClean="0">
                <a:solidFill>
                  <a:schemeClr val="bg1"/>
                </a:solidFill>
              </a:rPr>
              <a:t>Medications </a:t>
            </a:r>
          </a:p>
          <a:p>
            <a:r>
              <a:rPr lang="en-US" b="1" dirty="0" smtClean="0">
                <a:solidFill>
                  <a:schemeClr val="bg1"/>
                </a:solidFill>
              </a:rPr>
              <a:t>There are hundreds of prescription and over the counter medications that can reduce the flow of saliva, which has a protective effect on the mouth. Without enough saliva, the mouth is vulnerable to infections such as gum disease. </a:t>
            </a:r>
          </a:p>
          <a:p>
            <a:r>
              <a:rPr lang="en-US" b="1" dirty="0" smtClean="0">
                <a:solidFill>
                  <a:schemeClr val="bg1"/>
                </a:solidFill>
              </a:rPr>
              <a:t>And some medicines can cause abnormal overgrowth of the gum tissue; this can make it difficult to keep teeth and gums clean</a:t>
            </a:r>
            <a:r>
              <a:rPr lang="en-US"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1"/>
                </a:solidFill>
              </a:rPr>
              <a:t>Symptoms of Periodontal Disease</a:t>
            </a:r>
            <a:endParaRPr lang="en-US" dirty="0">
              <a:solidFill>
                <a:schemeClr val="bg1"/>
              </a:solidFill>
            </a:endParaRPr>
          </a:p>
        </p:txBody>
      </p:sp>
      <p:sp>
        <p:nvSpPr>
          <p:cNvPr id="3" name="Content Placeholder 2"/>
          <p:cNvSpPr>
            <a:spLocks noGrp="1"/>
          </p:cNvSpPr>
          <p:nvPr>
            <p:ph idx="1"/>
          </p:nvPr>
        </p:nvSpPr>
        <p:spPr>
          <a:xfrm>
            <a:off x="457200" y="1905000"/>
            <a:ext cx="8229600" cy="4709160"/>
          </a:xfrm>
        </p:spPr>
        <p:txBody>
          <a:bodyPr/>
          <a:lstStyle/>
          <a:p>
            <a:r>
              <a:rPr lang="en-US" dirty="0" smtClean="0"/>
              <a:t> </a:t>
            </a:r>
            <a:r>
              <a:rPr lang="en-US" b="1" dirty="0" smtClean="0">
                <a:solidFill>
                  <a:schemeClr val="bg1"/>
                </a:solidFill>
              </a:rPr>
              <a:t>Bad breath that won’t go away </a:t>
            </a:r>
          </a:p>
          <a:p>
            <a:r>
              <a:rPr lang="en-US" b="1" dirty="0" smtClean="0">
                <a:solidFill>
                  <a:schemeClr val="bg1"/>
                </a:solidFill>
              </a:rPr>
              <a:t> Red or swollen gums </a:t>
            </a:r>
          </a:p>
          <a:p>
            <a:r>
              <a:rPr lang="en-US" b="1" dirty="0" smtClean="0">
                <a:solidFill>
                  <a:schemeClr val="bg1"/>
                </a:solidFill>
              </a:rPr>
              <a:t> Tender or bleeding gums </a:t>
            </a:r>
          </a:p>
          <a:p>
            <a:r>
              <a:rPr lang="en-US" b="1" dirty="0" smtClean="0">
                <a:solidFill>
                  <a:schemeClr val="bg1"/>
                </a:solidFill>
              </a:rPr>
              <a:t> Painful chewing </a:t>
            </a:r>
          </a:p>
          <a:p>
            <a:r>
              <a:rPr lang="en-US" b="1" dirty="0" smtClean="0">
                <a:solidFill>
                  <a:schemeClr val="bg1"/>
                </a:solidFill>
              </a:rPr>
              <a:t> Loose teeth </a:t>
            </a:r>
          </a:p>
          <a:p>
            <a:r>
              <a:rPr lang="en-US" b="1" dirty="0" smtClean="0">
                <a:solidFill>
                  <a:schemeClr val="bg1"/>
                </a:solidFill>
              </a:rPr>
              <a:t> Sensitive teeth </a:t>
            </a:r>
          </a:p>
          <a:p>
            <a:r>
              <a:rPr lang="en-US" b="1" dirty="0" smtClean="0">
                <a:solidFill>
                  <a:schemeClr val="bg1"/>
                </a:solidFill>
              </a:rPr>
              <a:t> Receding gums or longer appearing teeth</a:t>
            </a:r>
            <a:endParaRPr lang="en-US" b="1" dirty="0">
              <a:solidFill>
                <a:schemeClr val="bg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53</TotalTime>
  <Words>1040</Words>
  <Application>Microsoft Office PowerPoint</Application>
  <PresentationFormat>On-screen Show (4:3)</PresentationFormat>
  <Paragraphs>169</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Apex</vt:lpstr>
      <vt:lpstr>RUNGTA COLLEGE OF DENTAL SCIENCES &amp; RESEARCH  </vt:lpstr>
      <vt:lpstr>DISEASES OF PERIODONTIUM</vt:lpstr>
      <vt:lpstr>Specific learning Objectives </vt:lpstr>
      <vt:lpstr>Table of Content </vt:lpstr>
      <vt:lpstr>Introduction</vt:lpstr>
      <vt:lpstr>TYPES</vt:lpstr>
      <vt:lpstr>What Causes Periodontal Disease</vt:lpstr>
      <vt:lpstr>Risk Factors</vt:lpstr>
      <vt:lpstr>Symptoms of Periodontal Disease</vt:lpstr>
      <vt:lpstr>Slide 10</vt:lpstr>
      <vt:lpstr>Treatment of Periodontal Disease</vt:lpstr>
      <vt:lpstr>Slide 12</vt:lpstr>
      <vt:lpstr>Slide 13</vt:lpstr>
      <vt:lpstr>Slide 14</vt:lpstr>
      <vt:lpstr>Slide 15</vt:lpstr>
      <vt:lpstr>Slide 16</vt:lpstr>
      <vt:lpstr>Slide 17</vt:lpstr>
      <vt:lpstr>Slide 18</vt:lpstr>
      <vt:lpstr>Bone loss on radiographs</vt:lpstr>
      <vt:lpstr>Prevention</vt:lpstr>
      <vt:lpstr>Summary</vt:lpstr>
      <vt:lpstr>Take home message </vt:lpstr>
      <vt:lpstr>Question &amp; Answer Session</vt:lpstr>
      <vt:lpstr>REFERENCES  NAME OF THE BOOK WITH EDITION AND PAGE NUMBERS   ARTICLE ARE TO BE MENTIONED IF NEEDED</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DISEASES OF PERIODONTIUM</dc:title>
  <dc:creator>OP</dc:creator>
  <cp:lastModifiedBy>OP</cp:lastModifiedBy>
  <cp:revision>11</cp:revision>
  <dcterms:created xsi:type="dcterms:W3CDTF">2006-08-16T00:00:00Z</dcterms:created>
  <dcterms:modified xsi:type="dcterms:W3CDTF">2023-03-04T04:55:50Z</dcterms:modified>
</cp:coreProperties>
</file>